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10"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orient="horz" pos="686">
          <p15:clr>
            <a:srgbClr val="A4A3A4"/>
          </p15:clr>
        </p15:guide>
        <p15:guide id="3" orient="horz" pos="830">
          <p15:clr>
            <a:srgbClr val="A4A3A4"/>
          </p15:clr>
        </p15:guide>
        <p15:guide id="4" orient="horz" pos="549">
          <p15:clr>
            <a:srgbClr val="A4A3A4"/>
          </p15:clr>
        </p15:guide>
        <p15:guide id="5" orient="horz" pos="2661">
          <p15:clr>
            <a:srgbClr val="A4A3A4"/>
          </p15:clr>
        </p15:guide>
        <p15:guide id="6" orient="horz" pos="244">
          <p15:clr>
            <a:srgbClr val="A4A3A4"/>
          </p15:clr>
        </p15:guide>
        <p15:guide id="7" orient="horz" pos="1889">
          <p15:clr>
            <a:srgbClr val="A4A3A4"/>
          </p15:clr>
        </p15:guide>
        <p15:guide id="8" orient="horz" pos="1253">
          <p15:clr>
            <a:srgbClr val="A4A3A4"/>
          </p15:clr>
        </p15:guide>
        <p15:guide id="9" orient="horz" pos="3091">
          <p15:clr>
            <a:srgbClr val="A4A3A4"/>
          </p15:clr>
        </p15:guide>
        <p15:guide id="10" pos="567">
          <p15:clr>
            <a:srgbClr val="A4A3A4"/>
          </p15:clr>
        </p15:guide>
        <p15:guide id="11" pos="2880">
          <p15:clr>
            <a:srgbClr val="A4A3A4"/>
          </p15:clr>
        </p15:guide>
        <p15:guide id="12" pos="5199">
          <p15:clr>
            <a:srgbClr val="A4A3A4"/>
          </p15:clr>
        </p15:guide>
        <p15:guide id="13" pos="500">
          <p15:clr>
            <a:srgbClr val="A4A3A4"/>
          </p15:clr>
        </p15:guide>
        <p15:guide id="14" pos="5266">
          <p15:clr>
            <a:srgbClr val="A4A3A4"/>
          </p15:clr>
        </p15:guide>
        <p15:guide id="15" pos="2498">
          <p15:clr>
            <a:srgbClr val="A4A3A4"/>
          </p15:clr>
        </p15:guide>
        <p15:guide id="16" orient="horz" pos="2626">
          <p15:clr>
            <a:srgbClr val="A4A3A4"/>
          </p15:clr>
        </p15:guide>
        <p15:guide id="17" orient="horz" pos="1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nie Wesseling" initials="J.A.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FC4B9"/>
    <a:srgbClr val="9B8F83"/>
    <a:srgbClr val="E2DCD5"/>
    <a:srgbClr val="FFFFFF"/>
    <a:srgbClr val="4071BA"/>
    <a:srgbClr val="203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31517B-2CC5-48DA-A0C0-CC9E670DA9CB}">
  <a:tblStyle styleId="{0531517B-2CC5-48DA-A0C0-CC9E670DA9CB}" styleName="ND Blue">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BFD3EE"/>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5284C4"/>
          </a:solidFill>
        </a:fill>
      </a:tcStyle>
    </a:firstRow>
  </a:tblStyle>
  <a:tblStyle styleId="{1531517B-2CC5-48DA-A0C0-CC9E670DA9CB}" styleName="ND Orange">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FDE0B0"/>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DE7900"/>
          </a:solidFill>
        </a:fill>
      </a:tcStyle>
    </a:firstRow>
  </a:tblStyle>
  <a:tblStyle styleId="{2531517B-2CC5-48DA-A0C0-CC9E670DA9CB}" styleName="ND Grey">
    <a:wholeTbl>
      <a:tcTxStyle>
        <a:fontRef idx="minor">
          <a:scrgbClr r="0" g="0" b="0"/>
        </a:fontRef>
        <a:srgbClr val="000000"/>
      </a:tcTxStyle>
      <a:tcStyle>
        <a:tcBdr>
          <a:left>
            <a:ln w="6200" cmpd="sng">
              <a:solidFill>
                <a:srgbClr val="000000"/>
              </a:solidFill>
            </a:ln>
          </a:left>
          <a:right>
            <a:ln w="6200" cmpd="sng">
              <a:solidFill>
                <a:srgbClr val="000000"/>
              </a:solidFill>
            </a:ln>
          </a:right>
          <a:top>
            <a:ln w="6200" cmpd="sng">
              <a:solidFill>
                <a:srgbClr val="000000"/>
              </a:solidFill>
            </a:ln>
          </a:top>
          <a:bottom>
            <a:ln w="6200" cmpd="sng">
              <a:solidFill>
                <a:srgbClr val="000000"/>
              </a:solidFill>
            </a:ln>
          </a:bottom>
          <a:insideH>
            <a:ln w="6200" cmpd="sng">
              <a:solidFill>
                <a:srgbClr val="000000"/>
              </a:solidFill>
            </a:ln>
          </a:insideH>
          <a:insideV>
            <a:ln w="6200" cmpd="sng">
              <a:solidFill>
                <a:srgbClr val="000000"/>
              </a:solidFill>
            </a:ln>
          </a:insideV>
        </a:tcBdr>
        <a:fill>
          <a:noFill/>
        </a:fill>
      </a:tcStyle>
    </a:wholeTbl>
    <a:band1H>
      <a:tcStyle>
        <a:tcBdr/>
        <a:fill>
          <a:solidFill>
            <a:srgbClr val="FFFFFF"/>
          </a:solidFill>
        </a:fill>
      </a:tcStyle>
    </a:band1H>
    <a:band2H>
      <a:tcStyle>
        <a:tcBdr/>
        <a:fill>
          <a:solidFill>
            <a:srgbClr val="DFD9D1"/>
          </a:solidFill>
        </a:fill>
      </a:tcStyle>
    </a:band2H>
    <a:band1V>
      <a:tcStyle>
        <a:tcBdr/>
      </a:tcStyle>
    </a:band1V>
    <a:band2V>
      <a:tcStyle>
        <a:tcBdr/>
        <a:fill>
          <a:noFill/>
        </a:fill>
      </a:tcStyle>
    </a:band2V>
    <a:lastCol>
      <a:tcTxStyle/>
      <a:tcStyle>
        <a:tcBdr/>
        <a:fill>
          <a:noFill/>
        </a:fill>
      </a:tcStyle>
    </a:lastCol>
    <a:firstCol>
      <a:tcStyle>
        <a:tcBdr/>
      </a:tcStyle>
    </a:firstCol>
    <a:lastRow>
      <a:tcTxStyle/>
      <a:tcStyle>
        <a:tcBdr/>
        <a:fill>
          <a:noFill/>
        </a:fill>
      </a:tcStyle>
    </a:lastRow>
    <a:firstRow>
      <a:tcTxStyle>
        <a:fontRef idx="minor"/>
        <a:srgbClr val="FFFFFF"/>
      </a:tcTxStyle>
      <a:tcStyle>
        <a:tcBdr>
          <a:bottom>
            <a:ln w="6200" cmpd="sng">
              <a:solidFill>
                <a:srgbClr val="000000"/>
              </a:solidFill>
            </a:ln>
          </a:bottom>
        </a:tcBdr>
        <a:fill>
          <a:solidFill>
            <a:srgbClr val="A1968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3373" autoAdjust="0"/>
  </p:normalViewPr>
  <p:slideViewPr>
    <p:cSldViewPr snapToGrid="0" showGuides="1">
      <p:cViewPr varScale="1">
        <p:scale>
          <a:sx n="87" d="100"/>
          <a:sy n="87" d="100"/>
        </p:scale>
        <p:origin x="596" y="52"/>
      </p:cViewPr>
      <p:guideLst>
        <p:guide orient="horz" pos="3168"/>
        <p:guide orient="horz" pos="686"/>
        <p:guide orient="horz" pos="830"/>
        <p:guide orient="horz" pos="549"/>
        <p:guide orient="horz" pos="2661"/>
        <p:guide orient="horz" pos="244"/>
        <p:guide orient="horz" pos="1889"/>
        <p:guide orient="horz" pos="1253"/>
        <p:guide orient="horz" pos="3091"/>
        <p:guide pos="567"/>
        <p:guide pos="2880"/>
        <p:guide pos="5199"/>
        <p:guide pos="500"/>
        <p:guide pos="5266"/>
        <p:guide pos="2498"/>
        <p:guide orient="horz" pos="2626"/>
        <p:guide orient="horz" pos="1249"/>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84C15E-B15A-4CB2-BC79-D73BDF651B0E}" type="datetimeFigureOut">
              <a:rPr lang="nl-NL" smtClean="0"/>
              <a:pPr/>
              <a:t>2-6-2022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E4993-82BF-4161-A797-C0C9E09877AB}" type="slidenum">
              <a:rPr lang="nl-NL" smtClean="0"/>
              <a:pPr/>
              <a:t>‹#›</a:t>
            </a:fld>
            <a:endParaRPr lang="nl-NL"/>
          </a:p>
        </p:txBody>
      </p:sp>
      <p:pic>
        <p:nvPicPr>
          <p:cNvPr id="7"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467544"/>
            <a:ext cx="1428582" cy="284810"/>
          </a:xfrm>
          <a:prstGeom prst="rect">
            <a:avLst/>
          </a:prstGeom>
        </p:spPr>
      </p:pic>
    </p:spTree>
    <p:extLst>
      <p:ext uri="{BB962C8B-B14F-4D97-AF65-F5344CB8AC3E}">
        <p14:creationId xmlns:p14="http://schemas.microsoft.com/office/powerpoint/2010/main" val="1997674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EC0E8-2C81-4581-8F25-7B8EE556C9B3}" type="datetimeFigureOut">
              <a:rPr lang="nl-NL" smtClean="0"/>
              <a:pPr/>
              <a:t>2-6-2022</a:t>
            </a:fld>
            <a:endParaRPr lang="nl-NL"/>
          </a:p>
        </p:txBody>
      </p:sp>
      <p:sp>
        <p:nvSpPr>
          <p:cNvPr id="4" name="Tijdelijke aanduiding voor dia-afbeelding 3"/>
          <p:cNvSpPr>
            <a:spLocks noGrp="1" noRot="1" noChangeAspect="1"/>
          </p:cNvSpPr>
          <p:nvPr>
            <p:ph type="sldImg" idx="2"/>
          </p:nvPr>
        </p:nvSpPr>
        <p:spPr>
          <a:xfrm>
            <a:off x="381000" y="903288"/>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561656"/>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45A04-A930-45F5-8580-8D4F1D0655A9}" type="slidenum">
              <a:rPr lang="nl-NL" smtClean="0"/>
              <a:pPr/>
              <a:t>‹#›</a:t>
            </a:fld>
            <a:endParaRPr lang="nl-NL"/>
          </a:p>
        </p:txBody>
      </p:sp>
      <p:pic>
        <p:nvPicPr>
          <p:cNvPr id="9" name="Afbeelding 5"/>
          <p:cNvPicPr>
            <a:picLocks noChangeAspect="1"/>
          </p:cNvPicPr>
          <p:nvPr/>
        </p:nvPicPr>
        <p:blipFill rotWithShape="1">
          <a:blip r:embed="rId2" cstate="screen">
            <a:extLst>
              <a:ext uri="{28A0092B-C50C-407E-A947-70E740481C1C}">
                <a14:useLocalDpi xmlns:a14="http://schemas.microsoft.com/office/drawing/2010/main" val="0"/>
              </a:ext>
            </a:extLst>
          </a:blip>
          <a:srcRect r="50396" b="20886"/>
          <a:stretch/>
        </p:blipFill>
        <p:spPr>
          <a:xfrm>
            <a:off x="4937494" y="305494"/>
            <a:ext cx="1428582" cy="284810"/>
          </a:xfrm>
          <a:prstGeom prst="rect">
            <a:avLst/>
          </a:prstGeom>
        </p:spPr>
      </p:pic>
    </p:spTree>
    <p:extLst>
      <p:ext uri="{BB962C8B-B14F-4D97-AF65-F5344CB8AC3E}">
        <p14:creationId xmlns:p14="http://schemas.microsoft.com/office/powerpoint/2010/main" val="30287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Maartje ter Horst 2/3</a:t>
            </a:r>
            <a:endParaRPr lang="nl-NL" dirty="0"/>
          </a:p>
        </p:txBody>
      </p:sp>
      <p:sp>
        <p:nvSpPr>
          <p:cNvPr id="4" name="Tijdelijke aanduiding voor dianummer 3"/>
          <p:cNvSpPr>
            <a:spLocks noGrp="1"/>
          </p:cNvSpPr>
          <p:nvPr>
            <p:ph type="sldNum" sz="quarter" idx="5"/>
          </p:nvPr>
        </p:nvSpPr>
        <p:spPr/>
        <p:txBody>
          <a:bodyPr/>
          <a:lstStyle/>
          <a:p>
            <a:fld id="{A506DFDB-E878-4A42-923A-60DAE32B4E80}" type="slidenum">
              <a:rPr lang="nl-NL" smtClean="0"/>
              <a:t>2</a:t>
            </a:fld>
            <a:endParaRPr lang="nl-NL"/>
          </a:p>
        </p:txBody>
      </p:sp>
    </p:spTree>
    <p:extLst>
      <p:ext uri="{BB962C8B-B14F-4D97-AF65-F5344CB8AC3E}">
        <p14:creationId xmlns:p14="http://schemas.microsoft.com/office/powerpoint/2010/main" val="895638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jdelijke aanduiding voor afbeelding 2"/>
          <p:cNvSpPr>
            <a:spLocks noGrp="1"/>
          </p:cNvSpPr>
          <p:nvPr>
            <p:ph type="pic" idx="13"/>
          </p:nvPr>
        </p:nvSpPr>
        <p:spPr>
          <a:xfrm>
            <a:off x="0" y="-1706"/>
            <a:ext cx="9144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pic>
        <p:nvPicPr>
          <p:cNvPr id="21" name="Picture 2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sp>
        <p:nvSpPr>
          <p:cNvPr id="2" name="Titel 1"/>
          <p:cNvSpPr>
            <a:spLocks noGrp="1"/>
          </p:cNvSpPr>
          <p:nvPr userDrawn="1">
            <p:ph type="ctrTitle"/>
          </p:nvPr>
        </p:nvSpPr>
        <p:spPr>
          <a:xfrm>
            <a:off x="782873" y="3112419"/>
            <a:ext cx="7576903" cy="594066"/>
          </a:xfrm>
        </p:spPr>
        <p:txBody>
          <a:bodyPr anchor="b" anchorCtr="0">
            <a:noAutofit/>
          </a:bodyPr>
          <a:lstStyle>
            <a:lvl1pPr algn="l">
              <a:defRPr sz="3600">
                <a:solidFill>
                  <a:schemeClr val="bg2"/>
                </a:solidFill>
              </a:defRPr>
            </a:lvl1pPr>
          </a:lstStyle>
          <a:p>
            <a:r>
              <a:rPr lang="en-US" smtClean="0"/>
              <a:t>Click to edit Master title style</a:t>
            </a:r>
            <a:endParaRPr lang="nl-NL" dirty="0"/>
          </a:p>
        </p:txBody>
      </p:sp>
      <p:sp>
        <p:nvSpPr>
          <p:cNvPr id="3" name="Ondertitel 2"/>
          <p:cNvSpPr>
            <a:spLocks noGrp="1"/>
          </p:cNvSpPr>
          <p:nvPr userDrawn="1">
            <p:ph type="subTitle" idx="1"/>
          </p:nvPr>
        </p:nvSpPr>
        <p:spPr>
          <a:xfrm>
            <a:off x="782873" y="3683771"/>
            <a:ext cx="7576903" cy="486054"/>
          </a:xfrm>
        </p:spPr>
        <p:txBody>
          <a:bodyPr>
            <a:noAutofit/>
          </a:bodyPr>
          <a:lstStyle>
            <a:lvl1pPr marL="0" indent="0" algn="l">
              <a:buNone/>
              <a:defRPr sz="24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2" name="Tijdelijke aanduiding voor voettekst 4"/>
          <p:cNvSpPr>
            <a:spLocks noGrp="1"/>
          </p:cNvSpPr>
          <p:nvPr userDrawn="1">
            <p:ph type="ftr" sz="quarter" idx="3"/>
          </p:nvPr>
        </p:nvSpPr>
        <p:spPr>
          <a:xfrm>
            <a:off x="5020236" y="4781864"/>
            <a:ext cx="3860161" cy="184666"/>
          </a:xfrm>
          <a:prstGeom prst="rect">
            <a:avLst/>
          </a:prstGeom>
        </p:spPr>
        <p:txBody>
          <a:bodyPr vert="horz" wrap="square" lIns="91440" tIns="45720" rIns="91440" bIns="45720" rtlCol="0" anchor="ctr">
            <a:spAutoFit/>
          </a:bodyPr>
          <a:lstStyle>
            <a:lvl1pPr algn="r">
              <a:defRPr sz="600">
                <a:solidFill>
                  <a:schemeClr val="tx1">
                    <a:tint val="75000"/>
                  </a:schemeClr>
                </a:solidFill>
              </a:defRPr>
            </a:lvl1pPr>
          </a:lstStyle>
          <a:p>
            <a:r>
              <a:rPr lang="nl-NL" dirty="0"/>
              <a:t>90002381 P 1562772 / 1</a:t>
            </a:r>
          </a:p>
        </p:txBody>
      </p:sp>
      <p:cxnSp>
        <p:nvCxnSpPr>
          <p:cNvPr id="22" name="Rechte verbindingslijn 8"/>
          <p:cNvCxnSpPr>
            <a:cxnSpLocks noChangeShapeType="1"/>
          </p:cNvCxnSpPr>
          <p:nvPr userDrawn="1"/>
        </p:nvCxnSpPr>
        <p:spPr bwMode="auto">
          <a:xfrm>
            <a:off x="0" y="4617690"/>
            <a:ext cx="9144000" cy="0"/>
          </a:xfrm>
          <a:prstGeom prst="line">
            <a:avLst/>
          </a:prstGeom>
          <a:noFill/>
          <a:ln w="15875" cap="rnd" algn="ctr">
            <a:solidFill>
              <a:schemeClr val="accent1"/>
            </a:solidFill>
            <a:prstDash val="sysDot"/>
            <a:round/>
            <a:headEnd/>
            <a:tailEnd/>
          </a:ln>
        </p:spPr>
      </p:cxnSp>
    </p:spTree>
    <p:extLst>
      <p:ext uri="{BB962C8B-B14F-4D97-AF65-F5344CB8AC3E}">
        <p14:creationId xmlns:p14="http://schemas.microsoft.com/office/powerpoint/2010/main" val="10580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smtClean="0"/>
              <a:t>Click to edit Master title style</a:t>
            </a:r>
            <a:endParaRPr lang="nl-NL" dirty="0"/>
          </a:p>
        </p:txBody>
      </p:sp>
      <p:sp>
        <p:nvSpPr>
          <p:cNvPr id="3" name="Tijdelijke aanduiding voor inhoud 2"/>
          <p:cNvSpPr>
            <a:spLocks noGrp="1"/>
          </p:cNvSpPr>
          <p:nvPr>
            <p:ph idx="1"/>
          </p:nvPr>
        </p:nvSpPr>
        <p:spPr>
          <a:xfrm>
            <a:off x="782873" y="1318381"/>
            <a:ext cx="7576903" cy="29949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lvl1pPr>
              <a:defRPr/>
            </a:lvl1pPr>
          </a:lstStyle>
          <a:p>
            <a:r>
              <a:rPr lang="en-US" smtClean="0"/>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inhoud 5"/>
          <p:cNvSpPr>
            <a:spLocks noGrp="1"/>
          </p:cNvSpPr>
          <p:nvPr>
            <p:ph sz="quarter" idx="4"/>
          </p:nvPr>
        </p:nvSpPr>
        <p:spPr>
          <a:xfrm>
            <a:off x="4751295" y="1318380"/>
            <a:ext cx="3608481"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7" name="Tijdelijke aanduiding voor afbeelding 2"/>
          <p:cNvSpPr>
            <a:spLocks noGrp="1"/>
          </p:cNvSpPr>
          <p:nvPr>
            <p:ph type="pic" idx="13"/>
          </p:nvPr>
        </p:nvSpPr>
        <p:spPr>
          <a:xfrm>
            <a:off x="4752575" y="1318380"/>
            <a:ext cx="36072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2" name="Titel 1"/>
          <p:cNvSpPr>
            <a:spLocks noGrp="1"/>
          </p:cNvSpPr>
          <p:nvPr>
            <p:ph type="title"/>
          </p:nvPr>
        </p:nvSpPr>
        <p:spPr>
          <a:xfrm>
            <a:off x="782873" y="386954"/>
            <a:ext cx="7576903" cy="857250"/>
          </a:xfrm>
        </p:spPr>
        <p:txBody>
          <a:bodyPr/>
          <a:lstStyle>
            <a:lvl1pPr>
              <a:defRPr/>
            </a:lvl1pPr>
          </a:lstStyle>
          <a:p>
            <a:r>
              <a:rPr lang="en-US" smtClean="0"/>
              <a:t>Click to edit Master title style</a:t>
            </a:r>
            <a:endParaRPr lang="nl-NL"/>
          </a:p>
        </p:txBody>
      </p:sp>
      <p:sp>
        <p:nvSpPr>
          <p:cNvPr id="4" name="Tijdelijke aanduiding voor inhoud 3"/>
          <p:cNvSpPr>
            <a:spLocks noGrp="1"/>
          </p:cNvSpPr>
          <p:nvPr>
            <p:ph sz="half" idx="2"/>
          </p:nvPr>
        </p:nvSpPr>
        <p:spPr>
          <a:xfrm>
            <a:off x="782872" y="1318380"/>
            <a:ext cx="3607200" cy="2999743"/>
          </a:xfrm>
        </p:spPr>
        <p:txBody>
          <a:bodyPr>
            <a:normAutofit/>
          </a:bodyPr>
          <a:lstStyle>
            <a:lvl1pPr>
              <a:defRPr sz="1600"/>
            </a:lvl1pPr>
            <a:lvl2pPr>
              <a:defRPr sz="1400"/>
            </a:lvl2pPr>
            <a:lvl3pPr>
              <a:defRPr sz="1200"/>
            </a:lvl3pPr>
            <a:lvl4pPr>
              <a:defRPr sz="1000"/>
            </a:lvl4pPr>
            <a:lvl5pPr>
              <a:defRPr sz="10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9" name="Tijdelijke aanduiding voor dianummer 8"/>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87574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smtClean="0"/>
              <a:t>Click to edit Master title style</a:t>
            </a:r>
            <a:endParaRPr lang="nl-NL"/>
          </a:p>
        </p:txBody>
      </p:sp>
      <p:sp>
        <p:nvSpPr>
          <p:cNvPr id="6" name="Tijdelijke aanduiding voor dianummer 5"/>
          <p:cNvSpPr>
            <a:spLocks noGrp="1"/>
          </p:cNvSpPr>
          <p:nvPr>
            <p:ph type="sldNum" sz="quarter" idx="12"/>
          </p:nvPr>
        </p:nvSpPr>
        <p:spPr/>
        <p:txBody>
          <a:bodyPr/>
          <a:lstStyle/>
          <a:p>
            <a:fld id="{B86DE904-C121-477E-B2B0-923493BF220C}" type="slidenum">
              <a:rPr lang="nl-NL" smtClean="0"/>
              <a:pPr/>
              <a:t>‹#›</a:t>
            </a:fld>
            <a:endParaRPr lang="nl-NL"/>
          </a:p>
        </p:txBody>
      </p:sp>
      <p:sp>
        <p:nvSpPr>
          <p:cNvPr id="7" name="Tijdelijke aanduiding voor afbeelding 2"/>
          <p:cNvSpPr>
            <a:spLocks noGrp="1"/>
          </p:cNvSpPr>
          <p:nvPr>
            <p:ph type="pic" idx="13"/>
          </p:nvPr>
        </p:nvSpPr>
        <p:spPr>
          <a:xfrm>
            <a:off x="782872" y="1318381"/>
            <a:ext cx="7578000" cy="29997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Tree>
    <p:extLst>
      <p:ext uri="{BB962C8B-B14F-4D97-AF65-F5344CB8AC3E}">
        <p14:creationId xmlns:p14="http://schemas.microsoft.com/office/powerpoint/2010/main" val="377333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a:t>
            </a:fld>
            <a:endParaRPr lang="nl-NL"/>
          </a:p>
        </p:txBody>
      </p:sp>
    </p:spTree>
    <p:extLst>
      <p:ext uri="{BB962C8B-B14F-4D97-AF65-F5344CB8AC3E}">
        <p14:creationId xmlns:p14="http://schemas.microsoft.com/office/powerpoint/2010/main" val="299108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86DE904-C121-477E-B2B0-923493BF220C}" type="slidenum">
              <a:rPr lang="nl-NL" smtClean="0"/>
              <a:pPr/>
              <a:t>‹#›</a:t>
            </a:fld>
            <a:endParaRPr lang="nl-NL"/>
          </a:p>
        </p:txBody>
      </p:sp>
      <p:sp>
        <p:nvSpPr>
          <p:cNvPr id="5" name="Titel 1"/>
          <p:cNvSpPr>
            <a:spLocks noGrp="1"/>
          </p:cNvSpPr>
          <p:nvPr>
            <p:ph type="title"/>
          </p:nvPr>
        </p:nvSpPr>
        <p:spPr>
          <a:xfrm>
            <a:off x="782873" y="386954"/>
            <a:ext cx="7576903" cy="857250"/>
          </a:xfrm>
        </p:spPr>
        <p:txBody>
          <a:bodyPr/>
          <a:lstStyle/>
          <a:p>
            <a:r>
              <a:rPr lang="en-US" smtClean="0"/>
              <a:t>Click to edit Master title style</a:t>
            </a:r>
            <a:endParaRPr lang="nl-NL" dirty="0"/>
          </a:p>
        </p:txBody>
      </p:sp>
      <p:sp>
        <p:nvSpPr>
          <p:cNvPr id="6" name="Tijdelijke aanduiding voor tabel 2"/>
          <p:cNvSpPr>
            <a:spLocks noGrp="1"/>
          </p:cNvSpPr>
          <p:nvPr>
            <p:ph type="tbl" idx="1"/>
          </p:nvPr>
        </p:nvSpPr>
        <p:spPr>
          <a:xfrm>
            <a:off x="900112" y="1204639"/>
            <a:ext cx="7462611" cy="3086100"/>
          </a:xfrm>
        </p:spPr>
        <p:txBody>
          <a:bodyPr/>
          <a:lstStyle>
            <a:lvl1pPr>
              <a:buNone/>
              <a:defRPr/>
            </a:lvl1pPr>
          </a:lstStyle>
          <a:p>
            <a:r>
              <a:rPr lang="en-US" smtClean="0"/>
              <a:t>Click icon to add table</a:t>
            </a:r>
            <a:endParaRPr lang="nl-NL" dirty="0"/>
          </a:p>
        </p:txBody>
      </p:sp>
    </p:spTree>
    <p:extLst>
      <p:ext uri="{BB962C8B-B14F-4D97-AF65-F5344CB8AC3E}">
        <p14:creationId xmlns:p14="http://schemas.microsoft.com/office/powerpoint/2010/main" val="29910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el 1"/>
          <p:cNvSpPr>
            <a:spLocks noGrp="1"/>
          </p:cNvSpPr>
          <p:nvPr>
            <p:ph type="title"/>
          </p:nvPr>
        </p:nvSpPr>
        <p:spPr>
          <a:xfrm>
            <a:off x="782873" y="386954"/>
            <a:ext cx="7576903" cy="857250"/>
          </a:xfrm>
        </p:spPr>
        <p:txBody>
          <a:bodyPr/>
          <a:lstStyle/>
          <a:p>
            <a:r>
              <a:rPr lang="en-US" smtClean="0"/>
              <a:t>Click to edit Master title style</a:t>
            </a:r>
            <a:endParaRPr lang="nl-NL"/>
          </a:p>
        </p:txBody>
      </p:sp>
      <p:sp>
        <p:nvSpPr>
          <p:cNvPr id="5" name="Tijdelijke aanduiding voor dianummer 4"/>
          <p:cNvSpPr>
            <a:spLocks noGrp="1"/>
          </p:cNvSpPr>
          <p:nvPr>
            <p:ph type="sldNum" sz="quarter" idx="12"/>
          </p:nvPr>
        </p:nvSpPr>
        <p:spPr/>
        <p:txBody>
          <a:bodyPr/>
          <a:lstStyle>
            <a:lvl1pPr>
              <a:defRPr/>
            </a:lvl1pPr>
          </a:lstStyle>
          <a:p>
            <a:fld id="{30F28D48-2EFC-471C-AB22-43ED20154980}" type="slidenum">
              <a:rPr lang="en-US"/>
              <a:pPr/>
              <a:t>‹#›</a:t>
            </a:fld>
            <a:endParaRPr lang="en-US"/>
          </a:p>
        </p:txBody>
      </p:sp>
      <p:sp>
        <p:nvSpPr>
          <p:cNvPr id="6" name="Tijdelijke aanduiding voor afbeelding 2"/>
          <p:cNvSpPr>
            <a:spLocks noGrp="1"/>
          </p:cNvSpPr>
          <p:nvPr>
            <p:ph type="pic" idx="1"/>
          </p:nvPr>
        </p:nvSpPr>
        <p:spPr>
          <a:xfrm>
            <a:off x="900112" y="1510041"/>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7" name="Tijdelijke aanduiding voor afbeelding 2"/>
          <p:cNvSpPr>
            <a:spLocks noGrp="1"/>
          </p:cNvSpPr>
          <p:nvPr>
            <p:ph type="pic" idx="13"/>
          </p:nvPr>
        </p:nvSpPr>
        <p:spPr>
          <a:xfrm>
            <a:off x="900112" y="2889890"/>
            <a:ext cx="1123200" cy="1123200"/>
          </a:xfrm>
          <a:solidFill>
            <a:schemeClr val="bg1">
              <a:lumMod val="9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13" name="Tijdelijke aanduiding voor tekst 2"/>
          <p:cNvSpPr>
            <a:spLocks noGrp="1"/>
          </p:cNvSpPr>
          <p:nvPr>
            <p:ph type="body" idx="15"/>
          </p:nvPr>
        </p:nvSpPr>
        <p:spPr>
          <a:xfrm>
            <a:off x="2177810" y="2827990"/>
            <a:ext cx="6181965" cy="1177200"/>
          </a:xfrm>
          <a:noFill/>
          <a:ln w="9525">
            <a:noFill/>
            <a:miter lim="800000"/>
            <a:headEnd/>
            <a:tailEnd/>
          </a:ln>
          <a:effectLst/>
        </p:spPr>
        <p:txBody>
          <a:bodyPr vert="horz" wrap="square" lIns="91440" tIns="45720" rIns="91440" bIns="45720" rtlCol="0" anchor="t" anchorCtr="0">
            <a:noAutofit/>
          </a:bodyPr>
          <a:lstStyle>
            <a:lvl1pPr marL="0" inden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608013" rtl="0" eaLnBrk="1" latinLnBrk="0" hangingPunct="1">
              <a:spcBef>
                <a:spcPts val="0"/>
              </a:spcBef>
              <a:buFont typeface="Arial" pitchFamily="34" charset="0"/>
              <a:buNone/>
            </a:pPr>
            <a:r>
              <a:rPr lang="en-US" smtClean="0"/>
              <a:t>Edit Master text styles</a:t>
            </a:r>
          </a:p>
        </p:txBody>
      </p:sp>
      <p:sp>
        <p:nvSpPr>
          <p:cNvPr id="14" name="Tijdelijke aanduiding voor tekst 4"/>
          <p:cNvSpPr>
            <a:spLocks noGrp="1"/>
          </p:cNvSpPr>
          <p:nvPr>
            <p:ph type="body" sz="quarter" idx="3"/>
          </p:nvPr>
        </p:nvSpPr>
        <p:spPr>
          <a:xfrm>
            <a:off x="2177689" y="1448141"/>
            <a:ext cx="6184393" cy="1177200"/>
          </a:xfrm>
          <a:noFill/>
          <a:ln w="9525">
            <a:noFill/>
            <a:miter lim="800000"/>
            <a:headEnd/>
            <a:tailEnd/>
          </a:ln>
          <a:effectLst/>
        </p:spPr>
        <p:txBody>
          <a:bodyPr vert="horz" wrap="square" lIns="91440" tIns="45720" rIns="91440" bIns="45720" rtlCol="0" anchor="t" anchorCtr="0">
            <a:noAutofit/>
          </a:bodyPr>
          <a:lstStyle>
            <a:lvl1pPr marL="0" indent="0" algn="l" defTabSz="608013" rtl="0" eaLnBrk="1" latinLnBrk="0" hangingPunct="1">
              <a:spcBef>
                <a:spcPts val="0"/>
              </a:spcBef>
              <a:buFont typeface="Arial" pitchFamily="34" charset="0"/>
              <a:buNone/>
              <a:tabLst>
                <a:tab pos="265113" algn="l"/>
              </a:tabLst>
              <a:defRPr lang="nl-NL" sz="1400" kern="120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p:cNvPicPr>
            <a:picLocks/>
          </p:cNvPicPr>
          <p:nvPr/>
        </p:nvPicPr>
        <p:blipFill>
          <a:blip r:embed="rId10">
            <a:extLst>
              <a:ext uri="{28A0092B-C50C-407E-A947-70E740481C1C}">
                <a14:useLocalDpi xmlns:a14="http://schemas.microsoft.com/office/drawing/2010/main" val="0"/>
              </a:ext>
            </a:extLst>
          </a:blip>
          <a:stretch>
            <a:fillRect/>
          </a:stretch>
        </p:blipFill>
        <p:spPr>
          <a:xfrm>
            <a:off x="2835684" y="4677321"/>
            <a:ext cx="3472632" cy="419221"/>
          </a:xfrm>
          <a:prstGeom prst="rect">
            <a:avLst/>
          </a:prstGeom>
        </p:spPr>
      </p:pic>
      <p:sp>
        <p:nvSpPr>
          <p:cNvPr id="2" name="Tijdelijke aanduiding voor titel 1"/>
          <p:cNvSpPr>
            <a:spLocks noGrp="1"/>
          </p:cNvSpPr>
          <p:nvPr>
            <p:ph type="title"/>
          </p:nvPr>
        </p:nvSpPr>
        <p:spPr>
          <a:xfrm>
            <a:off x="782873" y="386954"/>
            <a:ext cx="7576903" cy="857250"/>
          </a:xfrm>
          <a:prstGeom prst="rect">
            <a:avLst/>
          </a:prstGeom>
        </p:spPr>
        <p:txBody>
          <a:bodyPr vert="horz" lIns="91440" tIns="45720" rIns="91440" bIns="45720" rtlCol="0" anchor="ctr" anchorCtr="0">
            <a:noAutofit/>
          </a:bodyPr>
          <a:lstStyle/>
          <a:p>
            <a:r>
              <a:rPr lang="nl-NL" dirty="0"/>
              <a:t>Klik om de stijl te bewerken</a:t>
            </a:r>
          </a:p>
        </p:txBody>
      </p:sp>
      <p:sp>
        <p:nvSpPr>
          <p:cNvPr id="3" name="Tijdelijke aanduiding voor tekst 2"/>
          <p:cNvSpPr>
            <a:spLocks noGrp="1"/>
          </p:cNvSpPr>
          <p:nvPr>
            <p:ph type="body" idx="1"/>
          </p:nvPr>
        </p:nvSpPr>
        <p:spPr>
          <a:xfrm>
            <a:off x="782873" y="1318381"/>
            <a:ext cx="7576903" cy="2994983"/>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8476984" y="4778017"/>
            <a:ext cx="403412" cy="215444"/>
          </a:xfrm>
          <a:prstGeom prst="rect">
            <a:avLst/>
          </a:prstGeom>
        </p:spPr>
        <p:txBody>
          <a:bodyPr vert="horz" wrap="square" lIns="91440" tIns="45720" rIns="91440" bIns="45720" rtlCol="0" anchor="ctr">
            <a:spAutoFit/>
          </a:bodyPr>
          <a:lstStyle>
            <a:lvl1pPr algn="r">
              <a:defRPr sz="800">
                <a:solidFill>
                  <a:schemeClr val="tx1">
                    <a:tint val="75000"/>
                  </a:schemeClr>
                </a:solidFill>
              </a:defRPr>
            </a:lvl1pPr>
          </a:lstStyle>
          <a:p>
            <a:fld id="{B86DE904-C121-477E-B2B0-923493BF220C}" type="slidenum">
              <a:rPr lang="nl-NL" smtClean="0"/>
              <a:pPr/>
              <a:t>‹#›</a:t>
            </a:fld>
            <a:endParaRPr lang="nl-NL" dirty="0"/>
          </a:p>
        </p:txBody>
      </p:sp>
      <p:cxnSp>
        <p:nvCxnSpPr>
          <p:cNvPr id="12" name="Rechte verbindingslijn 8"/>
          <p:cNvCxnSpPr>
            <a:cxnSpLocks noChangeShapeType="1"/>
          </p:cNvCxnSpPr>
          <p:nvPr/>
        </p:nvCxnSpPr>
        <p:spPr bwMode="auto">
          <a:xfrm>
            <a:off x="0" y="4617690"/>
            <a:ext cx="9144000" cy="0"/>
          </a:xfrm>
          <a:prstGeom prst="line">
            <a:avLst/>
          </a:prstGeom>
          <a:noFill/>
          <a:ln w="15875" cap="rnd" algn="ctr">
            <a:solidFill>
              <a:schemeClr val="accent1"/>
            </a:solidFill>
            <a:prstDash val="sysDot"/>
            <a:round/>
            <a:headEnd/>
            <a:tailEnd/>
          </a:ln>
        </p:spPr>
      </p:cxnSp>
      <p:pic>
        <p:nvPicPr>
          <p:cNvPr id="8" name="Afbeelding 12" descr="spiraal_oranje2.png"/>
          <p:cNvPicPr>
            <a:picLocks/>
          </p:cNvPicPr>
          <p:nvPr userDrawn="1"/>
        </p:nvPicPr>
        <p:blipFill>
          <a:blip r:embed="rId11"/>
          <a:stretch>
            <a:fillRect/>
          </a:stretch>
        </p:blipFill>
        <p:spPr>
          <a:xfrm>
            <a:off x="1" y="1"/>
            <a:ext cx="2653665" cy="3106271"/>
          </a:xfrm>
          <a:prstGeom prst="rect">
            <a:avLst/>
          </a:prstGeom>
        </p:spPr>
      </p:pic>
    </p:spTree>
    <p:extLst>
      <p:ext uri="{BB962C8B-B14F-4D97-AF65-F5344CB8AC3E}">
        <p14:creationId xmlns:p14="http://schemas.microsoft.com/office/powerpoint/2010/main" val="42755853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7" r:id="rId4"/>
    <p:sldLayoutId id="2147483686" r:id="rId5"/>
    <p:sldLayoutId id="2147483665" r:id="rId6"/>
    <p:sldLayoutId id="2147483671" r:id="rId7"/>
    <p:sldLayoutId id="2147483673" r:id="rId8"/>
  </p:sldLayoutIdLst>
  <p:hf hdr="0" dt="0"/>
  <p:txStyles>
    <p:titleStyle>
      <a:lvl1pPr algn="l" defTabSz="914400"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80975" indent="-180975" algn="l" defTabSz="914400" rtl="0" eaLnBrk="1" latinLnBrk="0" hangingPunct="1">
        <a:spcBef>
          <a:spcPts val="0"/>
        </a:spcBef>
        <a:buFont typeface="Arial" pitchFamily="34" charset="0"/>
        <a:buChar char="-"/>
        <a:defRPr sz="1600" kern="1200">
          <a:solidFill>
            <a:schemeClr val="accent1"/>
          </a:solidFill>
          <a:latin typeface="+mn-lt"/>
          <a:ea typeface="+mn-ea"/>
          <a:cs typeface="+mn-cs"/>
        </a:defRPr>
      </a:lvl1pPr>
      <a:lvl2pPr marL="355600" indent="-174625" algn="l" defTabSz="914400" rtl="0" eaLnBrk="1" latinLnBrk="0" hangingPunct="1">
        <a:spcBef>
          <a:spcPct val="20000"/>
        </a:spcBef>
        <a:buFont typeface="Arial" pitchFamily="34" charset="0"/>
        <a:buChar char="*"/>
        <a:defRPr sz="1400" kern="1200">
          <a:solidFill>
            <a:schemeClr val="accent1"/>
          </a:solidFill>
          <a:latin typeface="+mn-lt"/>
          <a:ea typeface="+mn-ea"/>
          <a:cs typeface="+mn-cs"/>
        </a:defRPr>
      </a:lvl2pPr>
      <a:lvl3pPr marL="538163" indent="-182563" algn="l" defTabSz="914400" rtl="0" eaLnBrk="1" latinLnBrk="0" hangingPunct="1">
        <a:spcBef>
          <a:spcPct val="20000"/>
        </a:spcBef>
        <a:buFont typeface="Arial" pitchFamily="34" charset="0"/>
        <a:buChar char="-"/>
        <a:defRPr sz="1200" kern="1200">
          <a:solidFill>
            <a:schemeClr val="accent1"/>
          </a:solidFill>
          <a:latin typeface="+mn-lt"/>
          <a:ea typeface="+mn-ea"/>
          <a:cs typeface="+mn-cs"/>
        </a:defRPr>
      </a:lvl3pPr>
      <a:lvl4pPr marL="719138" indent="-18097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4pPr>
      <a:lvl5pPr marL="893763" indent="-174625" algn="l" defTabSz="914400" rtl="0" eaLnBrk="1" latinLnBrk="0" hangingPunct="1">
        <a:spcBef>
          <a:spcPct val="20000"/>
        </a:spcBef>
        <a:buFont typeface="Arial" pitchFamily="34" charset="0"/>
        <a:buChar char="-"/>
        <a:defRPr sz="1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l="23" r="23"/>
          <a:stretch>
            <a:fillRect/>
          </a:stretch>
        </p:blipFill>
        <p:spPr/>
      </p:pic>
      <p:sp>
        <p:nvSpPr>
          <p:cNvPr id="3" name="Title 2"/>
          <p:cNvSpPr>
            <a:spLocks noGrp="1"/>
          </p:cNvSpPr>
          <p:nvPr>
            <p:ph type="ctrTitle"/>
          </p:nvPr>
        </p:nvSpPr>
        <p:spPr/>
        <p:txBody>
          <a:bodyPr/>
          <a:lstStyle/>
          <a:p>
            <a:r>
              <a:rPr lang="en-US" sz="2400" b="1" dirty="0" err="1">
                <a:solidFill>
                  <a:srgbClr val="002060"/>
                </a:solidFill>
                <a:latin typeface="Arial"/>
                <a:ea typeface="+mn-ea"/>
                <a:cs typeface="+mn-cs"/>
              </a:rPr>
              <a:t>Beschikkingen</a:t>
            </a:r>
            <a:r>
              <a:rPr lang="en-US" sz="2400" b="1" dirty="0">
                <a:solidFill>
                  <a:srgbClr val="002060"/>
                </a:solidFill>
                <a:latin typeface="Arial"/>
                <a:ea typeface="+mn-ea"/>
                <a:cs typeface="+mn-cs"/>
              </a:rPr>
              <a:t> van de </a:t>
            </a:r>
            <a:r>
              <a:rPr lang="en-US" sz="2400" b="1" dirty="0" smtClean="0">
                <a:solidFill>
                  <a:srgbClr val="002060"/>
                </a:solidFill>
                <a:latin typeface="Arial"/>
                <a:ea typeface="+mn-ea"/>
                <a:cs typeface="+mn-cs"/>
              </a:rPr>
              <a:t>Rechtbank </a:t>
            </a:r>
            <a:r>
              <a:rPr lang="en-US" sz="2400" b="1" dirty="0">
                <a:solidFill>
                  <a:srgbClr val="002060"/>
                </a:solidFill>
                <a:latin typeface="Arial"/>
                <a:ea typeface="+mn-ea"/>
                <a:cs typeface="+mn-cs"/>
              </a:rPr>
              <a:t>Den Haag</a:t>
            </a:r>
            <a:endParaRPr lang="nl-NL" dirty="0"/>
          </a:p>
        </p:txBody>
      </p:sp>
      <p:sp>
        <p:nvSpPr>
          <p:cNvPr id="4" name="Subtitle 3"/>
          <p:cNvSpPr>
            <a:spLocks noGrp="1"/>
          </p:cNvSpPr>
          <p:nvPr>
            <p:ph type="subTitle" idx="1"/>
          </p:nvPr>
        </p:nvSpPr>
        <p:spPr/>
        <p:txBody>
          <a:bodyPr/>
          <a:lstStyle/>
          <a:p>
            <a:pPr marL="30479" lvl="0"/>
            <a:r>
              <a:rPr lang="nl-NL" sz="1800" dirty="0">
                <a:solidFill>
                  <a:srgbClr val="002060"/>
                </a:solidFill>
                <a:latin typeface="Arial"/>
              </a:rPr>
              <a:t>Robert van Galen | advocaat </a:t>
            </a:r>
            <a:r>
              <a:rPr lang="nl-NL" sz="1800" dirty="0" smtClean="0">
                <a:solidFill>
                  <a:srgbClr val="002060"/>
                </a:solidFill>
                <a:latin typeface="Arial"/>
              </a:rPr>
              <a:t>bij </a:t>
            </a:r>
            <a:r>
              <a:rPr lang="nl-NL" sz="1800" dirty="0">
                <a:solidFill>
                  <a:srgbClr val="002060"/>
                </a:solidFill>
                <a:latin typeface="Arial"/>
              </a:rPr>
              <a:t>NautaDutilh</a:t>
            </a:r>
            <a:endParaRPr lang="en-US" sz="1800" dirty="0">
              <a:solidFill>
                <a:srgbClr val="002060"/>
              </a:solidFill>
              <a:latin typeface="Arial"/>
            </a:endParaRPr>
          </a:p>
          <a:p>
            <a:endParaRPr lang="nl-NL" dirty="0"/>
          </a:p>
        </p:txBody>
      </p:sp>
      <p:sp>
        <p:nvSpPr>
          <p:cNvPr id="5" name="Footer Placeholder 4"/>
          <p:cNvSpPr>
            <a:spLocks noGrp="1"/>
          </p:cNvSpPr>
          <p:nvPr>
            <p:ph type="ftr" sz="quarter" idx="3"/>
          </p:nvPr>
        </p:nvSpPr>
        <p:spPr/>
        <p:txBody>
          <a:bodyPr/>
          <a:lstStyle/>
          <a:p>
            <a:r>
              <a:rPr lang="nl-NL" smtClean="0"/>
              <a:t>90002381 P 1562772 / 1</a:t>
            </a:r>
            <a:endParaRPr lang="nl-NL" dirty="0"/>
          </a:p>
        </p:txBody>
      </p:sp>
    </p:spTree>
    <p:extLst>
      <p:ext uri="{BB962C8B-B14F-4D97-AF65-F5344CB8AC3E}">
        <p14:creationId xmlns:p14="http://schemas.microsoft.com/office/powerpoint/2010/main" val="346871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82637" y="832586"/>
            <a:ext cx="7577137" cy="857250"/>
          </a:xfrm>
        </p:spPr>
        <p:txBody>
          <a:bodyPr/>
          <a:lstStyle/>
          <a:p>
            <a:r>
              <a:rPr lang="nl-NL" altLang="nl-NL" sz="2400" b="1" dirty="0">
                <a:solidFill>
                  <a:srgbClr val="002060"/>
                </a:solidFill>
                <a:latin typeface="+mn-lt"/>
              </a:rPr>
              <a:t>Art. 42a </a:t>
            </a:r>
            <a:r>
              <a:rPr lang="nl-NL" altLang="nl-NL" sz="2400" b="1" dirty="0" err="1">
                <a:solidFill>
                  <a:srgbClr val="002060"/>
                </a:solidFill>
                <a:latin typeface="+mn-lt"/>
              </a:rPr>
              <a:t>Fw</a:t>
            </a:r>
            <a:r>
              <a:rPr lang="nl-NL" altLang="nl-NL" sz="2400" b="1" dirty="0">
                <a:solidFill>
                  <a:srgbClr val="002060"/>
                </a:solidFill>
                <a:latin typeface="+mn-lt"/>
              </a:rPr>
              <a:t> (2)</a:t>
            </a:r>
          </a:p>
        </p:txBody>
      </p:sp>
      <p:sp>
        <p:nvSpPr>
          <p:cNvPr id="3" name="Content Placeholder 2"/>
          <p:cNvSpPr>
            <a:spLocks noGrp="1"/>
          </p:cNvSpPr>
          <p:nvPr>
            <p:ph idx="1"/>
          </p:nvPr>
        </p:nvSpPr>
        <p:spPr>
          <a:xfrm>
            <a:off x="782638" y="1498945"/>
            <a:ext cx="7577137" cy="3108325"/>
          </a:xfrm>
        </p:spPr>
        <p:txBody>
          <a:bodyPr/>
          <a:lstStyle/>
          <a:p>
            <a:pPr marL="0" indent="0">
              <a:buNone/>
              <a:defRPr/>
            </a:pPr>
            <a:r>
              <a:rPr lang="nl-NL" sz="1800" dirty="0">
                <a:solidFill>
                  <a:srgbClr val="002060"/>
                </a:solidFill>
              </a:rPr>
              <a:t>De rechter honoreert dit verzoek als:</a:t>
            </a:r>
          </a:p>
          <a:p>
            <a:pPr marL="385763" indent="-385763">
              <a:buAutoNum type="alphaLcPeriod"/>
              <a:defRPr/>
            </a:pPr>
            <a:r>
              <a:rPr lang="nl-NL" sz="1800" dirty="0">
                <a:solidFill>
                  <a:srgbClr val="002060"/>
                </a:solidFill>
              </a:rPr>
              <a:t>het verrichten van de rechtshandeling noodzakelijk is om de door de schuldenaar gedreven onderneming tijdens de voorbereiding van een akkoord als bedoeld in de genoemde artikelen te kunnen blijven voortzetten, en</a:t>
            </a:r>
          </a:p>
          <a:p>
            <a:pPr marL="385763" indent="-385763">
              <a:buAutoNum type="alphaLcPeriod"/>
              <a:defRPr/>
            </a:pPr>
            <a:r>
              <a:rPr lang="nl-NL" sz="1800" dirty="0">
                <a:solidFill>
                  <a:srgbClr val="002060"/>
                </a:solidFill>
              </a:rPr>
              <a:t>b.	op het moment dat de machtiging wordt verstrekt redelijkerwijs valt aan te nemen dat de belangen van de gezamenlijke schuldeisers van de schuldenaar bij deze rechtshandeling gediend zijn, terwijl geen van de individuele schuldeisers daardoor wezenlijk in zijn belangen wordt geschaad.</a:t>
            </a:r>
          </a:p>
        </p:txBody>
      </p:sp>
      <p:sp>
        <p:nvSpPr>
          <p:cNvPr id="4" name="Slide Number Placeholder 3"/>
          <p:cNvSpPr>
            <a:spLocks noGrp="1"/>
          </p:cNvSpPr>
          <p:nvPr>
            <p:ph type="sldNum" sz="quarter" idx="4294967295"/>
          </p:nvPr>
        </p:nvSpPr>
        <p:spPr/>
        <p:txBody>
          <a:bodyPr/>
          <a:lstStyle/>
          <a:p>
            <a:pPr>
              <a:defRPr/>
            </a:pPr>
            <a:fld id="{81BD29CE-6E17-4A5B-BDC7-3191A84F4B09}" type="slidenum">
              <a:rPr lang="nl-NL" smtClean="0"/>
              <a:pPr>
                <a:defRPr/>
              </a:pPr>
              <a:t>10</a:t>
            </a:fld>
            <a:endParaRPr lang="nl-NL" dirty="0"/>
          </a:p>
        </p:txBody>
      </p:sp>
    </p:spTree>
    <p:extLst>
      <p:ext uri="{BB962C8B-B14F-4D97-AF65-F5344CB8AC3E}">
        <p14:creationId xmlns:p14="http://schemas.microsoft.com/office/powerpoint/2010/main" val="329196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82639" y="1066443"/>
            <a:ext cx="7577137" cy="687632"/>
          </a:xfrm>
        </p:spPr>
        <p:txBody>
          <a:bodyPr/>
          <a:lstStyle/>
          <a:p>
            <a:r>
              <a:rPr lang="nl-NL" altLang="nl-NL" sz="2400" b="1" dirty="0">
                <a:solidFill>
                  <a:srgbClr val="002060"/>
                </a:solidFill>
                <a:latin typeface="+mn-lt"/>
              </a:rPr>
              <a:t>Beschikking 3 september 2021</a:t>
            </a:r>
          </a:p>
        </p:txBody>
      </p:sp>
      <p:sp>
        <p:nvSpPr>
          <p:cNvPr id="14339" name="Content Placeholder 2"/>
          <p:cNvSpPr>
            <a:spLocks noGrp="1"/>
          </p:cNvSpPr>
          <p:nvPr>
            <p:ph idx="1"/>
          </p:nvPr>
        </p:nvSpPr>
        <p:spPr>
          <a:xfrm>
            <a:off x="782639" y="1918519"/>
            <a:ext cx="7577137" cy="2995613"/>
          </a:xfrm>
        </p:spPr>
        <p:txBody>
          <a:bodyPr/>
          <a:lstStyle/>
          <a:p>
            <a:pPr marL="271457" lvl="1" indent="-271457">
              <a:spcAft>
                <a:spcPts val="600"/>
              </a:spcAft>
              <a:buFontTx/>
              <a:buChar char="-"/>
            </a:pPr>
            <a:r>
              <a:rPr lang="nl-NL" altLang="nl-NL" sz="1800" dirty="0">
                <a:solidFill>
                  <a:srgbClr val="002060"/>
                </a:solidFill>
              </a:rPr>
              <a:t>verzoek verlenging afkoelingsperiode door </a:t>
            </a:r>
            <a:r>
              <a:rPr lang="nl-NL" altLang="nl-NL" sz="1800" dirty="0" err="1">
                <a:solidFill>
                  <a:srgbClr val="002060"/>
                </a:solidFill>
              </a:rPr>
              <a:t>hsd</a:t>
            </a:r>
            <a:endParaRPr lang="nl-NL" altLang="nl-NL" sz="1800" dirty="0">
              <a:solidFill>
                <a:srgbClr val="002060"/>
              </a:solidFill>
            </a:endParaRPr>
          </a:p>
          <a:p>
            <a:pPr marL="271457" lvl="1" indent="-271457">
              <a:spcAft>
                <a:spcPts val="600"/>
              </a:spcAft>
              <a:buFontTx/>
              <a:buChar char="-"/>
            </a:pPr>
            <a:r>
              <a:rPr lang="nl-NL" altLang="nl-NL" sz="1800" dirty="0">
                <a:solidFill>
                  <a:srgbClr val="002060"/>
                </a:solidFill>
              </a:rPr>
              <a:t>verzoek machtiging aangaan kredietovereenkomst gemeente Den Haag</a:t>
            </a:r>
          </a:p>
        </p:txBody>
      </p:sp>
      <p:sp>
        <p:nvSpPr>
          <p:cNvPr id="4" name="Slide Number Placeholder 3"/>
          <p:cNvSpPr>
            <a:spLocks noGrp="1"/>
          </p:cNvSpPr>
          <p:nvPr>
            <p:ph type="sldNum" sz="quarter" idx="4294967295"/>
          </p:nvPr>
        </p:nvSpPr>
        <p:spPr/>
        <p:txBody>
          <a:bodyPr/>
          <a:lstStyle/>
          <a:p>
            <a:pPr>
              <a:defRPr/>
            </a:pPr>
            <a:fld id="{14B6FBC0-0DD9-40E3-BB40-DED57D0C4530}" type="slidenum">
              <a:rPr lang="nl-NL" smtClean="0"/>
              <a:pPr>
                <a:defRPr/>
              </a:pPr>
              <a:t>11</a:t>
            </a:fld>
            <a:endParaRPr lang="nl-NL" dirty="0"/>
          </a:p>
        </p:txBody>
      </p:sp>
    </p:spTree>
    <p:extLst>
      <p:ext uri="{BB962C8B-B14F-4D97-AF65-F5344CB8AC3E}">
        <p14:creationId xmlns:p14="http://schemas.microsoft.com/office/powerpoint/2010/main" val="82193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82638" y="905334"/>
            <a:ext cx="7577137" cy="857250"/>
          </a:xfrm>
        </p:spPr>
        <p:txBody>
          <a:bodyPr/>
          <a:lstStyle/>
          <a:p>
            <a:r>
              <a:rPr lang="nl-NL" altLang="nl-NL" sz="2400" b="1" dirty="0">
                <a:solidFill>
                  <a:srgbClr val="002060"/>
                </a:solidFill>
                <a:latin typeface="+mn-lt"/>
              </a:rPr>
              <a:t>Verzoek verlenging afkoelingsperiode (1)</a:t>
            </a:r>
            <a:r>
              <a:rPr lang="nl-NL" altLang="nl-NL" dirty="0"/>
              <a:t/>
            </a:r>
            <a:br>
              <a:rPr lang="nl-NL" altLang="nl-NL" dirty="0"/>
            </a:br>
            <a:endParaRPr lang="nl-NL" altLang="nl-NL" dirty="0"/>
          </a:p>
        </p:txBody>
      </p:sp>
      <p:sp>
        <p:nvSpPr>
          <p:cNvPr id="3" name="Content Placeholder 2"/>
          <p:cNvSpPr>
            <a:spLocks noGrp="1"/>
          </p:cNvSpPr>
          <p:nvPr>
            <p:ph idx="1"/>
          </p:nvPr>
        </p:nvSpPr>
        <p:spPr>
          <a:xfrm>
            <a:off x="782637" y="1518257"/>
            <a:ext cx="7577137" cy="3402012"/>
          </a:xfrm>
        </p:spPr>
        <p:txBody>
          <a:bodyPr/>
          <a:lstStyle/>
          <a:p>
            <a:pPr marL="0" indent="0">
              <a:spcAft>
                <a:spcPts val="600"/>
              </a:spcAft>
              <a:buNone/>
              <a:defRPr/>
            </a:pPr>
            <a:r>
              <a:rPr lang="nl-NL" sz="1800" dirty="0">
                <a:solidFill>
                  <a:srgbClr val="002060"/>
                </a:solidFill>
              </a:rPr>
              <a:t>Rechtbank:</a:t>
            </a:r>
          </a:p>
          <a:p>
            <a:pPr>
              <a:spcAft>
                <a:spcPts val="600"/>
              </a:spcAft>
              <a:buFontTx/>
              <a:buChar char="-"/>
              <a:defRPr/>
            </a:pPr>
            <a:r>
              <a:rPr lang="nl-NL" sz="1800" dirty="0">
                <a:solidFill>
                  <a:srgbClr val="002060"/>
                </a:solidFill>
              </a:rPr>
              <a:t>De omstandigheden die ten grondslag hebben gelegen aan de beslissing tot afkondiging van de afkoelingsperiode doen zich nog steeds voor</a:t>
            </a:r>
          </a:p>
          <a:p>
            <a:pPr>
              <a:spcAft>
                <a:spcPts val="600"/>
              </a:spcAft>
              <a:buFontTx/>
              <a:buChar char="-"/>
              <a:defRPr/>
            </a:pPr>
            <a:r>
              <a:rPr lang="nl-NL" sz="1800" dirty="0">
                <a:solidFill>
                  <a:srgbClr val="002060"/>
                </a:solidFill>
              </a:rPr>
              <a:t>Er is belangrijke vooruitgang geboekt in de totstandkoming van het akkoord </a:t>
            </a:r>
          </a:p>
        </p:txBody>
      </p:sp>
      <p:sp>
        <p:nvSpPr>
          <p:cNvPr id="4" name="Slide Number Placeholder 3"/>
          <p:cNvSpPr>
            <a:spLocks noGrp="1"/>
          </p:cNvSpPr>
          <p:nvPr>
            <p:ph type="sldNum" sz="quarter" idx="4294967295"/>
          </p:nvPr>
        </p:nvSpPr>
        <p:spPr/>
        <p:txBody>
          <a:bodyPr/>
          <a:lstStyle/>
          <a:p>
            <a:pPr>
              <a:defRPr/>
            </a:pPr>
            <a:fld id="{4DBC88C9-7224-4C28-9ECC-7011A9B0330E}" type="slidenum">
              <a:rPr lang="nl-NL" smtClean="0"/>
              <a:pPr>
                <a:defRPr/>
              </a:pPr>
              <a:t>12</a:t>
            </a:fld>
            <a:endParaRPr lang="nl-NL" dirty="0"/>
          </a:p>
        </p:txBody>
      </p:sp>
    </p:spTree>
    <p:extLst>
      <p:ext uri="{BB962C8B-B14F-4D97-AF65-F5344CB8AC3E}">
        <p14:creationId xmlns:p14="http://schemas.microsoft.com/office/powerpoint/2010/main" val="280554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82638" y="905334"/>
            <a:ext cx="7577137" cy="857250"/>
          </a:xfrm>
        </p:spPr>
        <p:txBody>
          <a:bodyPr/>
          <a:lstStyle/>
          <a:p>
            <a:r>
              <a:rPr lang="nl-NL" altLang="nl-NL" sz="2400" b="1" dirty="0">
                <a:solidFill>
                  <a:srgbClr val="002060"/>
                </a:solidFill>
                <a:latin typeface="+mn-lt"/>
              </a:rPr>
              <a:t>Verzoek verlenging afkoelingsperiode (2)</a:t>
            </a:r>
            <a:r>
              <a:rPr lang="nl-NL" altLang="nl-NL" dirty="0"/>
              <a:t/>
            </a:r>
            <a:br>
              <a:rPr lang="nl-NL" altLang="nl-NL" dirty="0"/>
            </a:br>
            <a:endParaRPr lang="nl-NL" altLang="nl-NL" dirty="0"/>
          </a:p>
        </p:txBody>
      </p:sp>
      <p:sp>
        <p:nvSpPr>
          <p:cNvPr id="3" name="Content Placeholder 2"/>
          <p:cNvSpPr>
            <a:spLocks noGrp="1"/>
          </p:cNvSpPr>
          <p:nvPr>
            <p:ph idx="1"/>
          </p:nvPr>
        </p:nvSpPr>
        <p:spPr>
          <a:xfrm>
            <a:off x="782637" y="1596028"/>
            <a:ext cx="8026712" cy="3402012"/>
          </a:xfrm>
        </p:spPr>
        <p:txBody>
          <a:bodyPr/>
          <a:lstStyle/>
          <a:p>
            <a:pPr marL="0" indent="0">
              <a:spcAft>
                <a:spcPts val="600"/>
              </a:spcAft>
              <a:buNone/>
              <a:defRPr/>
            </a:pPr>
            <a:r>
              <a:rPr lang="nl-NL" sz="1800" dirty="0">
                <a:solidFill>
                  <a:srgbClr val="002060"/>
                </a:solidFill>
              </a:rPr>
              <a:t>"</a:t>
            </a:r>
            <a:r>
              <a:rPr lang="nl-NL" sz="1800" i="1" dirty="0">
                <a:solidFill>
                  <a:srgbClr val="002060"/>
                </a:solidFill>
              </a:rPr>
              <a:t>Er is intensief overleg met alle betrokken stakeholders. De klassenindeling is bekend. Er is een dataroom voorbereid waarin na aanbieding van het akkoord de (financiële) bijlagen bij het akkoord, waaronder crediteurenlijsten, jaarstukken, prognoses en waarderingen, kunnen worden ingezien. Het opstellen van deze bijlagen is afgerond of ligt gereed voor afronding. Nagenoeg alle voorbereidingen voor het kunnen aanbieden van een akkoord zijn volgens de herstructurerings-deskundige getroffen en er dient eigenlijk alleen nog overeenstemming met een investeerder te worden bereikt. Ook in dat verband vinden intensieve besprekingen plaats</a:t>
            </a:r>
            <a:r>
              <a:rPr lang="nl-NL" sz="1800" dirty="0">
                <a:solidFill>
                  <a:srgbClr val="002060"/>
                </a:solidFill>
              </a:rPr>
              <a:t>."</a:t>
            </a:r>
          </a:p>
          <a:p>
            <a:pPr marL="0" indent="0">
              <a:buNone/>
              <a:defRPr/>
            </a:pPr>
            <a:endParaRPr lang="nl-NL" dirty="0"/>
          </a:p>
        </p:txBody>
      </p:sp>
      <p:sp>
        <p:nvSpPr>
          <p:cNvPr id="4" name="Slide Number Placeholder 3"/>
          <p:cNvSpPr>
            <a:spLocks noGrp="1"/>
          </p:cNvSpPr>
          <p:nvPr>
            <p:ph type="sldNum" sz="quarter" idx="4294967295"/>
          </p:nvPr>
        </p:nvSpPr>
        <p:spPr/>
        <p:txBody>
          <a:bodyPr/>
          <a:lstStyle/>
          <a:p>
            <a:pPr>
              <a:defRPr/>
            </a:pPr>
            <a:fld id="{4DBC88C9-7224-4C28-9ECC-7011A9B0330E}" type="slidenum">
              <a:rPr lang="nl-NL" smtClean="0"/>
              <a:pPr>
                <a:defRPr/>
              </a:pPr>
              <a:t>13</a:t>
            </a:fld>
            <a:endParaRPr lang="nl-NL" dirty="0"/>
          </a:p>
        </p:txBody>
      </p:sp>
    </p:spTree>
    <p:extLst>
      <p:ext uri="{BB962C8B-B14F-4D97-AF65-F5344CB8AC3E}">
        <p14:creationId xmlns:p14="http://schemas.microsoft.com/office/powerpoint/2010/main" val="361205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82638" y="750512"/>
            <a:ext cx="7577137" cy="567114"/>
          </a:xfrm>
        </p:spPr>
        <p:txBody>
          <a:bodyPr/>
          <a:lstStyle/>
          <a:p>
            <a:r>
              <a:rPr lang="nl-NL" altLang="nl-NL" sz="2400" b="1" dirty="0">
                <a:solidFill>
                  <a:srgbClr val="002060"/>
                </a:solidFill>
                <a:latin typeface="+mn-lt"/>
              </a:rPr>
              <a:t>Machtigingsverzoek artikel 42a </a:t>
            </a:r>
            <a:r>
              <a:rPr lang="nl-NL" altLang="nl-NL" sz="2400" b="1" dirty="0" err="1">
                <a:solidFill>
                  <a:srgbClr val="002060"/>
                </a:solidFill>
                <a:latin typeface="+mn-lt"/>
              </a:rPr>
              <a:t>Fw</a:t>
            </a:r>
            <a:endParaRPr lang="nl-NL" altLang="nl-NL" sz="2400" b="1" dirty="0">
              <a:solidFill>
                <a:srgbClr val="002060"/>
              </a:solidFill>
              <a:latin typeface="+mn-lt"/>
            </a:endParaRPr>
          </a:p>
        </p:txBody>
      </p:sp>
      <p:sp>
        <p:nvSpPr>
          <p:cNvPr id="16387" name="Content Placeholder 2"/>
          <p:cNvSpPr>
            <a:spLocks noGrp="1"/>
          </p:cNvSpPr>
          <p:nvPr>
            <p:ph idx="1"/>
          </p:nvPr>
        </p:nvSpPr>
        <p:spPr>
          <a:xfrm>
            <a:off x="782639" y="1317626"/>
            <a:ext cx="7577137" cy="2995613"/>
          </a:xfrm>
        </p:spPr>
        <p:txBody>
          <a:bodyPr/>
          <a:lstStyle/>
          <a:p>
            <a:pPr marL="0" indent="0">
              <a:buNone/>
            </a:pPr>
            <a:r>
              <a:rPr lang="nl-NL" altLang="nl-NL" sz="1800" dirty="0">
                <a:solidFill>
                  <a:srgbClr val="002060"/>
                </a:solidFill>
              </a:rPr>
              <a:t>ADO Den Haag is voornemens de kredietovereenkomst aan te gaan op het moment dat eind september 2021 nog geen overeenstemming is bereikt met een investeerder over de financiering van het akkoord, maar alleen als voldoende perspectief bestaat dat dergelijke overeenstemming alsnog zal worden bereikt. ADO Den Haag hoopt nog steeds binnenkort overeenstemming te bereiken met een investeerder over het (voor)financieren van de lopende verplichtingen. Daaraan stelt zij de eis dat zij die niet hoeft terug te betalen als het akkoord niet tot stand komt. In dat geval zal zij vermoedelijk geen gebruik hoeven te maken van de kredietovereenkomst met de gemeente.</a:t>
            </a:r>
          </a:p>
          <a:p>
            <a:pPr marL="0" indent="0">
              <a:buNone/>
            </a:pPr>
            <a:endParaRPr lang="nl-NL" altLang="nl-NL" dirty="0"/>
          </a:p>
        </p:txBody>
      </p:sp>
      <p:sp>
        <p:nvSpPr>
          <p:cNvPr id="4" name="Slide Number Placeholder 3"/>
          <p:cNvSpPr>
            <a:spLocks noGrp="1"/>
          </p:cNvSpPr>
          <p:nvPr>
            <p:ph type="sldNum" sz="quarter" idx="4294967295"/>
          </p:nvPr>
        </p:nvSpPr>
        <p:spPr/>
        <p:txBody>
          <a:bodyPr/>
          <a:lstStyle/>
          <a:p>
            <a:pPr>
              <a:defRPr/>
            </a:pPr>
            <a:fld id="{C02C9B9C-62D5-4A74-A086-E67074D174C1}" type="slidenum">
              <a:rPr lang="nl-NL" smtClean="0"/>
              <a:pPr>
                <a:defRPr/>
              </a:pPr>
              <a:t>14</a:t>
            </a:fld>
            <a:endParaRPr lang="nl-NL" dirty="0"/>
          </a:p>
        </p:txBody>
      </p:sp>
    </p:spTree>
    <p:extLst>
      <p:ext uri="{BB962C8B-B14F-4D97-AF65-F5344CB8AC3E}">
        <p14:creationId xmlns:p14="http://schemas.microsoft.com/office/powerpoint/2010/main" val="248965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830" y="182834"/>
            <a:ext cx="7577137" cy="695849"/>
          </a:xfrm>
        </p:spPr>
        <p:txBody>
          <a:bodyPr/>
          <a:lstStyle/>
          <a:p>
            <a:r>
              <a:rPr lang="nl-NL" altLang="nl-NL" sz="2400" b="1" dirty="0">
                <a:solidFill>
                  <a:srgbClr val="002060"/>
                </a:solidFill>
                <a:latin typeface="+mn-lt"/>
              </a:rPr>
              <a:t>Machtigingsverzoek artikel 42a </a:t>
            </a:r>
            <a:r>
              <a:rPr lang="nl-NL" altLang="nl-NL" sz="2400" b="1" dirty="0" err="1">
                <a:solidFill>
                  <a:srgbClr val="002060"/>
                </a:solidFill>
                <a:latin typeface="+mn-lt"/>
              </a:rPr>
              <a:t>Fw</a:t>
            </a:r>
            <a:endParaRPr lang="nl-NL" altLang="nl-NL" sz="2400" b="1" dirty="0">
              <a:solidFill>
                <a:srgbClr val="002060"/>
              </a:solidFill>
              <a:latin typeface="+mn-lt"/>
            </a:endParaRPr>
          </a:p>
        </p:txBody>
      </p:sp>
      <p:sp>
        <p:nvSpPr>
          <p:cNvPr id="17411" name="Content Placeholder 2"/>
          <p:cNvSpPr>
            <a:spLocks noGrp="1"/>
          </p:cNvSpPr>
          <p:nvPr>
            <p:ph idx="1"/>
          </p:nvPr>
        </p:nvSpPr>
        <p:spPr>
          <a:xfrm>
            <a:off x="635830" y="691339"/>
            <a:ext cx="7991360" cy="3414860"/>
          </a:xfrm>
        </p:spPr>
        <p:txBody>
          <a:bodyPr/>
          <a:lstStyle/>
          <a:p>
            <a:pPr marL="0" indent="0">
              <a:spcAft>
                <a:spcPts val="450"/>
              </a:spcAft>
              <a:buNone/>
            </a:pPr>
            <a:r>
              <a:rPr lang="nl-NL" altLang="nl-NL" sz="1650" dirty="0">
                <a:solidFill>
                  <a:srgbClr val="002060"/>
                </a:solidFill>
              </a:rPr>
              <a:t>Verzoek is prematuur</a:t>
            </a:r>
          </a:p>
          <a:p>
            <a:pPr marL="0" indent="0">
              <a:buNone/>
            </a:pPr>
            <a:r>
              <a:rPr lang="nl-NL" altLang="nl-NL" sz="1650" dirty="0">
                <a:solidFill>
                  <a:srgbClr val="002060"/>
                </a:solidFill>
              </a:rPr>
              <a:t>"</a:t>
            </a:r>
            <a:r>
              <a:rPr lang="nl-NL" altLang="nl-NL" sz="1650" i="1" dirty="0">
                <a:solidFill>
                  <a:srgbClr val="002060"/>
                </a:solidFill>
              </a:rPr>
              <a:t>Het vorenstaande leidt de rechtbank tot het oordeel dat onvoldoende is gebleken dat het aangaan van de kredietovereenkomst – zo die al op korte termijn definitief tot stand zou kunnen worden gebracht en onder de door ADO Den Haag overgelegde concept afspraken – momenteel noodzakelijk is om de door ADO Den Haag gedreven onderneming tijdens de voorbereiding van het akkoord te kunnen blijven voortzetten. Bovendien is onvoldoende gesteld, althans is het nog te vroeg om tot het oordeel te kunnen komen dat op het moment waarop thans voorzienbaar is dat gebruik moet worden gemaakt van het krediet (november 2021), wordt voldaan aan de vereisten van artikel 42a </a:t>
            </a:r>
            <a:r>
              <a:rPr lang="nl-NL" altLang="nl-NL" sz="1650" i="1" dirty="0" err="1">
                <a:solidFill>
                  <a:srgbClr val="002060"/>
                </a:solidFill>
              </a:rPr>
              <a:t>Fw</a:t>
            </a:r>
            <a:r>
              <a:rPr lang="nl-NL" altLang="nl-NL" sz="1650" i="1" dirty="0">
                <a:solidFill>
                  <a:srgbClr val="002060"/>
                </a:solidFill>
              </a:rPr>
              <a:t>. Indien de komende tijd blijkt dat het WHOA-traject niet kan worden afgerond binnen de periode waarover thans nog voldoende financiële dekking bestaat om de lopende verplichtingen te voldoen, kan ADO Den Haag – indachtig hetgeen hiervoor is overwogen – een nieuw verzoek tot het afgeven van een machtiging voor het aangaan van een kredietovereenkomst met de gemeente indienen. Thans zal dat verzoek worden afgewezen</a:t>
            </a:r>
            <a:r>
              <a:rPr lang="nl-NL" altLang="nl-NL" sz="1650" dirty="0">
                <a:solidFill>
                  <a:srgbClr val="002060"/>
                </a:solidFill>
              </a:rPr>
              <a:t>."</a:t>
            </a:r>
          </a:p>
          <a:p>
            <a:pPr marL="0" indent="0">
              <a:buNone/>
            </a:pPr>
            <a:endParaRPr lang="nl-NL" altLang="nl-NL" dirty="0"/>
          </a:p>
        </p:txBody>
      </p:sp>
      <p:sp>
        <p:nvSpPr>
          <p:cNvPr id="4" name="Slide Number Placeholder 3"/>
          <p:cNvSpPr>
            <a:spLocks noGrp="1"/>
          </p:cNvSpPr>
          <p:nvPr>
            <p:ph type="sldNum" sz="quarter" idx="4294967295"/>
          </p:nvPr>
        </p:nvSpPr>
        <p:spPr/>
        <p:txBody>
          <a:bodyPr/>
          <a:lstStyle/>
          <a:p>
            <a:pPr>
              <a:defRPr/>
            </a:pPr>
            <a:fld id="{8A3D6DCC-9064-411A-9E7F-25F33739E9E1}" type="slidenum">
              <a:rPr lang="nl-NL" smtClean="0"/>
              <a:pPr>
                <a:defRPr/>
              </a:pPr>
              <a:t>15</a:t>
            </a:fld>
            <a:endParaRPr lang="nl-NL" dirty="0"/>
          </a:p>
        </p:txBody>
      </p:sp>
    </p:spTree>
    <p:extLst>
      <p:ext uri="{BB962C8B-B14F-4D97-AF65-F5344CB8AC3E}">
        <p14:creationId xmlns:p14="http://schemas.microsoft.com/office/powerpoint/2010/main" val="238907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b="1" dirty="0">
                <a:solidFill>
                  <a:srgbClr val="002060"/>
                </a:solidFill>
                <a:latin typeface="+mn-lt"/>
              </a:rPr>
              <a:t>Verzoek</a:t>
            </a:r>
            <a:r>
              <a:rPr lang="nl-NL" dirty="0" smtClean="0">
                <a:latin typeface="+mn-lt"/>
              </a:rPr>
              <a:t> </a:t>
            </a:r>
            <a:r>
              <a:rPr lang="nl-NL" sz="2400" b="1" dirty="0">
                <a:solidFill>
                  <a:srgbClr val="002060"/>
                </a:solidFill>
                <a:latin typeface="+mn-lt"/>
              </a:rPr>
              <a:t>tweede</a:t>
            </a:r>
            <a:r>
              <a:rPr lang="nl-NL" dirty="0" smtClean="0">
                <a:latin typeface="+mn-lt"/>
              </a:rPr>
              <a:t> </a:t>
            </a:r>
            <a:r>
              <a:rPr lang="nl-NL" sz="2400" b="1" dirty="0">
                <a:solidFill>
                  <a:srgbClr val="002060"/>
                </a:solidFill>
                <a:latin typeface="+mn-lt"/>
              </a:rPr>
              <a:t>verlenging</a:t>
            </a:r>
            <a:r>
              <a:rPr lang="nl-NL" dirty="0" smtClean="0">
                <a:latin typeface="+mn-lt"/>
              </a:rPr>
              <a:t> </a:t>
            </a:r>
            <a:r>
              <a:rPr lang="nl-NL" sz="2400" b="1" dirty="0">
                <a:solidFill>
                  <a:srgbClr val="002060"/>
                </a:solidFill>
                <a:latin typeface="+mn-lt"/>
              </a:rPr>
              <a:t>afkoelingsperiode</a:t>
            </a:r>
          </a:p>
        </p:txBody>
      </p:sp>
      <p:sp>
        <p:nvSpPr>
          <p:cNvPr id="3" name="Content Placeholder 2"/>
          <p:cNvSpPr>
            <a:spLocks noGrp="1"/>
          </p:cNvSpPr>
          <p:nvPr>
            <p:ph idx="1"/>
          </p:nvPr>
        </p:nvSpPr>
        <p:spPr/>
        <p:txBody>
          <a:bodyPr/>
          <a:lstStyle/>
          <a:p>
            <a:pPr marL="0" indent="0">
              <a:buNone/>
            </a:pPr>
            <a:r>
              <a:rPr lang="nl-NL" dirty="0" smtClean="0">
                <a:solidFill>
                  <a:srgbClr val="002060"/>
                </a:solidFill>
              </a:rPr>
              <a:t>Beschikking  12 november 2021</a:t>
            </a:r>
          </a:p>
          <a:p>
            <a:r>
              <a:rPr lang="nl-NL" dirty="0">
                <a:solidFill>
                  <a:srgbClr val="002060"/>
                </a:solidFill>
              </a:rPr>
              <a:t>A</a:t>
            </a:r>
            <a:r>
              <a:rPr lang="nl-NL" dirty="0" smtClean="0">
                <a:solidFill>
                  <a:srgbClr val="002060"/>
                </a:solidFill>
              </a:rPr>
              <a:t>rtikel </a:t>
            </a:r>
            <a:r>
              <a:rPr lang="nl-NL" dirty="0">
                <a:solidFill>
                  <a:srgbClr val="002060"/>
                </a:solidFill>
              </a:rPr>
              <a:t>376 lid 5 </a:t>
            </a:r>
            <a:r>
              <a:rPr lang="nl-NL" dirty="0" err="1">
                <a:solidFill>
                  <a:srgbClr val="002060"/>
                </a:solidFill>
              </a:rPr>
              <a:t>Fw</a:t>
            </a:r>
            <a:r>
              <a:rPr lang="nl-NL" dirty="0">
                <a:solidFill>
                  <a:srgbClr val="002060"/>
                </a:solidFill>
              </a:rPr>
              <a:t> </a:t>
            </a:r>
            <a:r>
              <a:rPr lang="nl-NL" dirty="0" smtClean="0">
                <a:solidFill>
                  <a:srgbClr val="002060"/>
                </a:solidFill>
              </a:rPr>
              <a:t>voldoende </a:t>
            </a:r>
            <a:r>
              <a:rPr lang="nl-NL" dirty="0">
                <a:solidFill>
                  <a:srgbClr val="002060"/>
                </a:solidFill>
              </a:rPr>
              <a:t>aannemelijk </a:t>
            </a:r>
            <a:r>
              <a:rPr lang="nl-NL" dirty="0" smtClean="0">
                <a:solidFill>
                  <a:srgbClr val="002060"/>
                </a:solidFill>
              </a:rPr>
              <a:t>dat </a:t>
            </a:r>
            <a:r>
              <a:rPr lang="nl-NL" dirty="0">
                <a:solidFill>
                  <a:srgbClr val="002060"/>
                </a:solidFill>
              </a:rPr>
              <a:t>er belangrijke vooruitgang is geboekt in de totstandkoming van het </a:t>
            </a:r>
            <a:r>
              <a:rPr lang="nl-NL" dirty="0" smtClean="0">
                <a:solidFill>
                  <a:srgbClr val="002060"/>
                </a:solidFill>
              </a:rPr>
              <a:t>akkoord? </a:t>
            </a:r>
            <a:endParaRPr lang="nl-NL" dirty="0">
              <a:solidFill>
                <a:srgbClr val="002060"/>
              </a:solidFill>
            </a:endParaRPr>
          </a:p>
          <a:p>
            <a:r>
              <a:rPr lang="nl-NL" dirty="0">
                <a:solidFill>
                  <a:srgbClr val="002060"/>
                </a:solidFill>
              </a:rPr>
              <a:t>De gemeente Den Haag heeft ingestemd met uitstel </a:t>
            </a:r>
            <a:r>
              <a:rPr lang="nl-NL" dirty="0" smtClean="0">
                <a:solidFill>
                  <a:srgbClr val="002060"/>
                </a:solidFill>
              </a:rPr>
              <a:t>lopende huurverplichtingen</a:t>
            </a:r>
          </a:p>
          <a:p>
            <a:r>
              <a:rPr lang="nl-NL" dirty="0" smtClean="0">
                <a:solidFill>
                  <a:srgbClr val="002060"/>
                </a:solidFill>
              </a:rPr>
              <a:t>De </a:t>
            </a:r>
            <a:r>
              <a:rPr lang="nl-NL" dirty="0">
                <a:solidFill>
                  <a:srgbClr val="002060"/>
                </a:solidFill>
              </a:rPr>
              <a:t>begroting is aangepast aan de sinds juni 2021 veranderde situatie. </a:t>
            </a:r>
            <a:r>
              <a:rPr lang="nl-NL" dirty="0" smtClean="0">
                <a:solidFill>
                  <a:srgbClr val="002060"/>
                </a:solidFill>
              </a:rPr>
              <a:t>Niet </a:t>
            </a:r>
            <a:r>
              <a:rPr lang="nl-NL" dirty="0">
                <a:solidFill>
                  <a:srgbClr val="002060"/>
                </a:solidFill>
              </a:rPr>
              <a:t>langer sprake van een liquiditeitstekort voor het voetbalseizoen 2021/2022. </a:t>
            </a:r>
            <a:endParaRPr lang="nl-NL" dirty="0" smtClean="0">
              <a:solidFill>
                <a:srgbClr val="002060"/>
              </a:solidFill>
            </a:endParaRPr>
          </a:p>
          <a:p>
            <a:r>
              <a:rPr lang="nl-NL" dirty="0" smtClean="0">
                <a:solidFill>
                  <a:srgbClr val="002060"/>
                </a:solidFill>
              </a:rPr>
              <a:t>De </a:t>
            </a:r>
            <a:r>
              <a:rPr lang="nl-NL" dirty="0">
                <a:solidFill>
                  <a:srgbClr val="002060"/>
                </a:solidFill>
              </a:rPr>
              <a:t>KNVB heeft de aangepaste begroting goedgekeurd. </a:t>
            </a:r>
            <a:r>
              <a:rPr lang="nl-NL" dirty="0" smtClean="0">
                <a:solidFill>
                  <a:srgbClr val="002060"/>
                </a:solidFill>
              </a:rPr>
              <a:t>Garantstelling </a:t>
            </a:r>
            <a:r>
              <a:rPr lang="nl-NL" dirty="0">
                <a:solidFill>
                  <a:srgbClr val="002060"/>
                </a:solidFill>
              </a:rPr>
              <a:t>niet meer te worden verstrekt en </a:t>
            </a:r>
            <a:r>
              <a:rPr lang="nl-NL" dirty="0" smtClean="0">
                <a:solidFill>
                  <a:srgbClr val="002060"/>
                </a:solidFill>
              </a:rPr>
              <a:t>de </a:t>
            </a:r>
            <a:r>
              <a:rPr lang="nl-NL" dirty="0">
                <a:solidFill>
                  <a:srgbClr val="002060"/>
                </a:solidFill>
              </a:rPr>
              <a:t>KNVB-licentie betaald voetbal </a:t>
            </a:r>
            <a:r>
              <a:rPr lang="nl-NL" dirty="0" smtClean="0">
                <a:solidFill>
                  <a:srgbClr val="002060"/>
                </a:solidFill>
              </a:rPr>
              <a:t>is zeker </a:t>
            </a:r>
            <a:r>
              <a:rPr lang="nl-NL" dirty="0">
                <a:solidFill>
                  <a:srgbClr val="002060"/>
                </a:solidFill>
              </a:rPr>
              <a:t>gesteld. Daardoor kan ADO Den Haag weer facturen naar sponsoren sturen.</a:t>
            </a:r>
          </a:p>
          <a:p>
            <a:r>
              <a:rPr lang="nl-NL" dirty="0" smtClean="0">
                <a:solidFill>
                  <a:srgbClr val="002060"/>
                </a:solidFill>
              </a:rPr>
              <a:t>De </a:t>
            </a:r>
            <a:r>
              <a:rPr lang="nl-NL" dirty="0">
                <a:solidFill>
                  <a:srgbClr val="002060"/>
                </a:solidFill>
              </a:rPr>
              <a:t>verwachting is dat op een termijn van enkele weken aan de schuldeisers een akkoord kan worden aangeboden.</a:t>
            </a:r>
          </a:p>
        </p:txBody>
      </p:sp>
      <p:sp>
        <p:nvSpPr>
          <p:cNvPr id="4" name="Slide Number Placeholder 3"/>
          <p:cNvSpPr>
            <a:spLocks noGrp="1"/>
          </p:cNvSpPr>
          <p:nvPr>
            <p:ph type="sldNum" sz="quarter" idx="12"/>
          </p:nvPr>
        </p:nvSpPr>
        <p:spPr/>
        <p:txBody>
          <a:bodyPr/>
          <a:lstStyle/>
          <a:p>
            <a:fld id="{B86DE904-C121-477E-B2B0-923493BF220C}" type="slidenum">
              <a:rPr lang="nl-NL" smtClean="0"/>
              <a:pPr/>
              <a:t>16</a:t>
            </a:fld>
            <a:endParaRPr lang="nl-NL"/>
          </a:p>
        </p:txBody>
      </p:sp>
    </p:spTree>
    <p:extLst>
      <p:ext uri="{BB962C8B-B14F-4D97-AF65-F5344CB8AC3E}">
        <p14:creationId xmlns:p14="http://schemas.microsoft.com/office/powerpoint/2010/main" val="254966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400" dirty="0" smtClean="0">
                <a:solidFill>
                  <a:srgbClr val="002060"/>
                </a:solidFill>
                <a:latin typeface="+mn-lt"/>
              </a:rPr>
              <a:t>Systeem van artikel 378 </a:t>
            </a:r>
            <a:r>
              <a:rPr lang="nl-NL" sz="2400" dirty="0" err="1" smtClean="0">
                <a:solidFill>
                  <a:srgbClr val="002060"/>
                </a:solidFill>
                <a:latin typeface="+mn-lt"/>
              </a:rPr>
              <a:t>Fw</a:t>
            </a:r>
            <a:r>
              <a:rPr lang="nl-NL" sz="2400" dirty="0" smtClean="0">
                <a:solidFill>
                  <a:srgbClr val="002060"/>
                </a:solidFill>
                <a:latin typeface="+mn-lt"/>
              </a:rPr>
              <a:t> </a:t>
            </a:r>
            <a:endParaRPr lang="nl-NL" sz="2400" dirty="0">
              <a:solidFill>
                <a:srgbClr val="002060"/>
              </a:solidFill>
              <a:latin typeface="+mn-lt"/>
            </a:endParaRPr>
          </a:p>
        </p:txBody>
      </p:sp>
      <p:sp>
        <p:nvSpPr>
          <p:cNvPr id="3" name="Content Placeholder 2"/>
          <p:cNvSpPr>
            <a:spLocks noGrp="1"/>
          </p:cNvSpPr>
          <p:nvPr>
            <p:ph idx="1"/>
          </p:nvPr>
        </p:nvSpPr>
        <p:spPr/>
        <p:txBody>
          <a:bodyPr/>
          <a:lstStyle/>
          <a:p>
            <a:r>
              <a:rPr lang="nl-NL" dirty="0" smtClean="0">
                <a:solidFill>
                  <a:srgbClr val="002060"/>
                </a:solidFill>
              </a:rPr>
              <a:t>Eén schot systeem. Daarom is weigering van de homologatie desastreus</a:t>
            </a:r>
          </a:p>
          <a:p>
            <a:r>
              <a:rPr lang="nl-NL" dirty="0" smtClean="0">
                <a:solidFill>
                  <a:srgbClr val="002060"/>
                </a:solidFill>
              </a:rPr>
              <a:t>Schuldenaar of </a:t>
            </a:r>
            <a:r>
              <a:rPr lang="nl-NL" dirty="0" err="1" smtClean="0">
                <a:solidFill>
                  <a:srgbClr val="002060"/>
                </a:solidFill>
              </a:rPr>
              <a:t>hsd</a:t>
            </a:r>
            <a:r>
              <a:rPr lang="nl-NL" dirty="0" smtClean="0">
                <a:solidFill>
                  <a:srgbClr val="002060"/>
                </a:solidFill>
              </a:rPr>
              <a:t> kan voorvraag aan rechtbank stellen, bijvoorbeeld of voldaan is aan homologatievereisten</a:t>
            </a:r>
          </a:p>
          <a:p>
            <a:r>
              <a:rPr lang="nl-NL" dirty="0" smtClean="0">
                <a:solidFill>
                  <a:srgbClr val="002060"/>
                </a:solidFill>
              </a:rPr>
              <a:t>Rechtbank hoort belanghebbenden</a:t>
            </a:r>
          </a:p>
          <a:p>
            <a:r>
              <a:rPr lang="nl-NL" dirty="0" smtClean="0">
                <a:solidFill>
                  <a:srgbClr val="002060"/>
                </a:solidFill>
              </a:rPr>
              <a:t>Beslissing is bindend voor de partijen die in de gelegenheid zijn gesteld te worden gehoord</a:t>
            </a:r>
          </a:p>
          <a:p>
            <a:r>
              <a:rPr lang="nl-NL" dirty="0" smtClean="0">
                <a:solidFill>
                  <a:srgbClr val="002060"/>
                </a:solidFill>
              </a:rPr>
              <a:t>Schuldeisers etc. kunnen niet een voorvraag stellen</a:t>
            </a:r>
          </a:p>
          <a:p>
            <a:r>
              <a:rPr lang="nl-NL" dirty="0" smtClean="0">
                <a:solidFill>
                  <a:srgbClr val="002060"/>
                </a:solidFill>
              </a:rPr>
              <a:t>Art. 383-9 </a:t>
            </a:r>
            <a:r>
              <a:rPr lang="nl-NL" dirty="0" err="1" smtClean="0">
                <a:solidFill>
                  <a:srgbClr val="002060"/>
                </a:solidFill>
              </a:rPr>
              <a:t>Fw</a:t>
            </a:r>
            <a:r>
              <a:rPr lang="nl-NL" dirty="0" smtClean="0">
                <a:solidFill>
                  <a:srgbClr val="002060"/>
                </a:solidFill>
              </a:rPr>
              <a:t>. Geen beroep op afwijzingsgrond als niet tijdig is geprotesteerd</a:t>
            </a:r>
          </a:p>
          <a:p>
            <a:r>
              <a:rPr lang="nl-NL" dirty="0" smtClean="0">
                <a:solidFill>
                  <a:srgbClr val="002060"/>
                </a:solidFill>
              </a:rPr>
              <a:t>Daardoor moet de schuldenaar/</a:t>
            </a:r>
            <a:r>
              <a:rPr lang="nl-NL" dirty="0" err="1" smtClean="0">
                <a:solidFill>
                  <a:srgbClr val="002060"/>
                </a:solidFill>
              </a:rPr>
              <a:t>hsd</a:t>
            </a:r>
            <a:r>
              <a:rPr lang="nl-NL" dirty="0" smtClean="0">
                <a:solidFill>
                  <a:srgbClr val="002060"/>
                </a:solidFill>
              </a:rPr>
              <a:t> tijdig gelegenheid krijgen een voorprocedure te beginnen</a:t>
            </a:r>
          </a:p>
          <a:p>
            <a:pPr marL="0" indent="0">
              <a:buNone/>
            </a:pPr>
            <a:endParaRPr lang="nl-NL"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17</a:t>
            </a:fld>
            <a:endParaRPr lang="nl-NL"/>
          </a:p>
        </p:txBody>
      </p:sp>
    </p:spTree>
    <p:extLst>
      <p:ext uri="{BB962C8B-B14F-4D97-AF65-F5344CB8AC3E}">
        <p14:creationId xmlns:p14="http://schemas.microsoft.com/office/powerpoint/2010/main" val="189278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Aanbieding akkoord</a:t>
            </a:r>
            <a:endParaRPr lang="nl-NL" dirty="0"/>
          </a:p>
        </p:txBody>
      </p:sp>
      <p:sp>
        <p:nvSpPr>
          <p:cNvPr id="3" name="Content Placeholder 2"/>
          <p:cNvSpPr>
            <a:spLocks noGrp="1"/>
          </p:cNvSpPr>
          <p:nvPr>
            <p:ph idx="1"/>
          </p:nvPr>
        </p:nvSpPr>
        <p:spPr/>
        <p:txBody>
          <a:bodyPr/>
          <a:lstStyle/>
          <a:p>
            <a:r>
              <a:rPr lang="nl-NL" dirty="0" smtClean="0"/>
              <a:t>Eerst is op 1 december 2021 een ontwerpakkoord aan de schuldeisers en aandeelhouders gestuurd</a:t>
            </a:r>
          </a:p>
          <a:p>
            <a:r>
              <a:rPr lang="nl-NL" dirty="0" smtClean="0"/>
              <a:t>Daarbij is gelegenheid geboden gedurende 14 dagen bezwaren in te dienen. Bovendien is gewaarschuwd voor de gevolgen als niet tijdig bezwaar zou worden ingediend</a:t>
            </a:r>
          </a:p>
          <a:p>
            <a:r>
              <a:rPr lang="nl-NL" dirty="0" smtClean="0"/>
              <a:t>Op 16 december is het definitieve akkoord toegestuurd met stembiljet. In verband met 8 dagentermijn van artikel 381 lid 1 </a:t>
            </a:r>
            <a:r>
              <a:rPr lang="nl-NL" dirty="0" err="1" smtClean="0"/>
              <a:t>Fw</a:t>
            </a:r>
            <a:r>
              <a:rPr lang="nl-NL" dirty="0" smtClean="0"/>
              <a:t> </a:t>
            </a:r>
            <a:r>
              <a:rPr lang="nl-NL" dirty="0" err="1" smtClean="0"/>
              <a:t>volmachtconstructie</a:t>
            </a:r>
            <a:r>
              <a:rPr lang="nl-NL" dirty="0" smtClean="0"/>
              <a:t>. Stemperiode van 25 december tot en met 8 januari.</a:t>
            </a:r>
          </a:p>
          <a:p>
            <a:r>
              <a:rPr lang="nl-NL" dirty="0" smtClean="0"/>
              <a:t>UVS heeft niet tijdig bezwaren kenbaar gemaakt en niet gestemd</a:t>
            </a:r>
          </a:p>
          <a:p>
            <a:r>
              <a:rPr lang="nl-NL" dirty="0" smtClean="0"/>
              <a:t>Aandeelhouders hadden daarom akkoord met vereiste meerderheid aangenomen.</a:t>
            </a:r>
          </a:p>
          <a:p>
            <a:endParaRPr lang="nl-NL"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18</a:t>
            </a:fld>
            <a:endParaRPr lang="nl-NL"/>
          </a:p>
        </p:txBody>
      </p:sp>
    </p:spTree>
    <p:extLst>
      <p:ext uri="{BB962C8B-B14F-4D97-AF65-F5344CB8AC3E}">
        <p14:creationId xmlns:p14="http://schemas.microsoft.com/office/powerpoint/2010/main" val="100655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Homologatiezitting</a:t>
            </a:r>
            <a:endParaRPr lang="nl-NL" dirty="0"/>
          </a:p>
        </p:txBody>
      </p:sp>
      <p:sp>
        <p:nvSpPr>
          <p:cNvPr id="3" name="Content Placeholder 2"/>
          <p:cNvSpPr>
            <a:spLocks noGrp="1"/>
          </p:cNvSpPr>
          <p:nvPr>
            <p:ph idx="1"/>
          </p:nvPr>
        </p:nvSpPr>
        <p:spPr/>
        <p:txBody>
          <a:bodyPr/>
          <a:lstStyle/>
          <a:p>
            <a:r>
              <a:rPr lang="nl-NL" dirty="0" smtClean="0"/>
              <a:t>Het akkoord voorzag in een uitbetaling aan crediteuren van ongeveer € 1,2 miljoen.</a:t>
            </a:r>
          </a:p>
          <a:p>
            <a:r>
              <a:rPr lang="nl-NL" dirty="0" smtClean="0"/>
              <a:t>Daarvoor moest een door </a:t>
            </a:r>
            <a:r>
              <a:rPr lang="nl-NL" dirty="0" err="1" smtClean="0"/>
              <a:t>Globalon</a:t>
            </a:r>
            <a:r>
              <a:rPr lang="nl-NL" dirty="0" smtClean="0"/>
              <a:t> gestort </a:t>
            </a:r>
            <a:r>
              <a:rPr lang="nl-NL" dirty="0" err="1" smtClean="0"/>
              <a:t>escrowbedrag</a:t>
            </a:r>
            <a:r>
              <a:rPr lang="nl-NL" dirty="0" smtClean="0"/>
              <a:t> worden vrijgegeven.</a:t>
            </a:r>
          </a:p>
          <a:p>
            <a:r>
              <a:rPr lang="nl-NL" dirty="0" smtClean="0"/>
              <a:t>Voorwaarden voor vrijgave waren (i) homologatie van het akkoord en (ii) instemming van de licentiecommissie</a:t>
            </a:r>
          </a:p>
          <a:p>
            <a:r>
              <a:rPr lang="nl-NL" dirty="0" smtClean="0"/>
              <a:t>HSD dient op 24 januari een verzoek tot homologatie in (geen termijn)</a:t>
            </a:r>
          </a:p>
          <a:p>
            <a:r>
              <a:rPr lang="nl-NL" dirty="0" smtClean="0"/>
              <a:t>Dilemma:</a:t>
            </a:r>
          </a:p>
          <a:p>
            <a:pPr lvl="1"/>
            <a:r>
              <a:rPr lang="nl-NL" dirty="0" smtClean="0"/>
              <a:t>Voorwaarden waren nog niet vervuld</a:t>
            </a:r>
          </a:p>
          <a:p>
            <a:pPr lvl="1"/>
            <a:r>
              <a:rPr lang="nl-NL" dirty="0" smtClean="0"/>
              <a:t>Hoe lang mag je wachten met indienen homologatieverzoek	</a:t>
            </a:r>
          </a:p>
          <a:p>
            <a:pPr marL="0" indent="0">
              <a:buNone/>
            </a:pPr>
            <a:r>
              <a:rPr lang="nl-NL" dirty="0" smtClean="0"/>
              <a:t>Mondelinge behandeling op 8 februari</a:t>
            </a:r>
            <a:endParaRPr lang="nl-NL" dirty="0"/>
          </a:p>
        </p:txBody>
      </p:sp>
      <p:sp>
        <p:nvSpPr>
          <p:cNvPr id="4" name="Slide Number Placeholder 3"/>
          <p:cNvSpPr>
            <a:spLocks noGrp="1"/>
          </p:cNvSpPr>
          <p:nvPr>
            <p:ph type="sldNum" sz="quarter" idx="12"/>
          </p:nvPr>
        </p:nvSpPr>
        <p:spPr/>
        <p:txBody>
          <a:bodyPr/>
          <a:lstStyle/>
          <a:p>
            <a:fld id="{B86DE904-C121-477E-B2B0-923493BF220C}" type="slidenum">
              <a:rPr lang="nl-NL" smtClean="0"/>
              <a:pPr/>
              <a:t>19</a:t>
            </a:fld>
            <a:endParaRPr lang="nl-NL"/>
          </a:p>
        </p:txBody>
      </p:sp>
    </p:spTree>
    <p:extLst>
      <p:ext uri="{BB962C8B-B14F-4D97-AF65-F5344CB8AC3E}">
        <p14:creationId xmlns:p14="http://schemas.microsoft.com/office/powerpoint/2010/main" val="25970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4CD1-9432-4A76-ACEC-5F1A7A98019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C9C5968-43E4-4E87-811A-C3D895152D33}"/>
              </a:ext>
            </a:extLst>
          </p:cNvPr>
          <p:cNvSpPr>
            <a:spLocks noGrp="1"/>
          </p:cNvSpPr>
          <p:nvPr>
            <p:ph idx="1"/>
          </p:nvPr>
        </p:nvSpPr>
        <p:spPr>
          <a:xfrm>
            <a:off x="457199" y="971551"/>
            <a:ext cx="8255258" cy="3394472"/>
          </a:xfrm>
        </p:spPr>
        <p:txBody>
          <a:bodyPr>
            <a:normAutofit/>
          </a:bodyPr>
          <a:lstStyle/>
          <a:p>
            <a:pPr marL="30479" indent="0">
              <a:buNone/>
            </a:pPr>
            <a:endParaRPr lang="en-US" sz="1200" dirty="0">
              <a:solidFill>
                <a:srgbClr val="474747"/>
              </a:solidFill>
            </a:endParaRPr>
          </a:p>
          <a:p>
            <a:pPr marL="30479" indent="0">
              <a:buNone/>
            </a:pPr>
            <a:endParaRPr lang="en-US" sz="1200" dirty="0">
              <a:solidFill>
                <a:srgbClr val="474747"/>
              </a:solidFill>
            </a:endParaRPr>
          </a:p>
          <a:p>
            <a:pPr marL="30479" indent="0">
              <a:buNone/>
            </a:pPr>
            <a:endParaRPr lang="en-US" sz="1200" dirty="0">
              <a:solidFill>
                <a:srgbClr val="474747"/>
              </a:solidFill>
            </a:endParaRPr>
          </a:p>
        </p:txBody>
      </p:sp>
      <p:sp>
        <p:nvSpPr>
          <p:cNvPr id="4" name="Footer Placeholder 3">
            <a:extLst>
              <a:ext uri="{FF2B5EF4-FFF2-40B4-BE49-F238E27FC236}">
                <a16:creationId xmlns:a16="http://schemas.microsoft.com/office/drawing/2014/main" id="{C2B78603-E88A-4599-A5A7-B10174B8B917}"/>
              </a:ext>
            </a:extLst>
          </p:cNvPr>
          <p:cNvSpPr>
            <a:spLocks noGrp="1"/>
          </p:cNvSpPr>
          <p:nvPr>
            <p:ph type="ftr" sz="quarter" idx="4294967295"/>
          </p:nvPr>
        </p:nvSpPr>
        <p:spPr/>
        <p:txBody>
          <a:bodyPr/>
          <a:lstStyle/>
          <a:p>
            <a:r>
              <a:rPr lang="nl-NL" sz="1200" dirty="0"/>
              <a:t>Aub camera uit en geluid op mute</a:t>
            </a:r>
          </a:p>
          <a:p>
            <a:endParaRPr lang="en-US" dirty="0"/>
          </a:p>
        </p:txBody>
      </p:sp>
      <p:sp>
        <p:nvSpPr>
          <p:cNvPr id="5" name="Slide Number Placeholder 4">
            <a:extLst>
              <a:ext uri="{FF2B5EF4-FFF2-40B4-BE49-F238E27FC236}">
                <a16:creationId xmlns:a16="http://schemas.microsoft.com/office/drawing/2014/main" id="{680A396A-4936-4364-AC53-A5A8BCAC082C}"/>
              </a:ext>
            </a:extLst>
          </p:cNvPr>
          <p:cNvSpPr>
            <a:spLocks noGrp="1"/>
          </p:cNvSpPr>
          <p:nvPr>
            <p:ph type="sldNum" sz="quarter" idx="4294967295"/>
          </p:nvPr>
        </p:nvSpPr>
        <p:spPr/>
        <p:txBody>
          <a:bodyPr/>
          <a:lstStyle/>
          <a:p>
            <a:fld id="{C3C3236D-FB65-584A-8227-5A449D06E62A}" type="slidenum">
              <a:rPr lang="en-US" smtClean="0"/>
              <a:pPr/>
              <a:t>2</a:t>
            </a:fld>
            <a:endParaRPr lang="en-US" dirty="0"/>
          </a:p>
        </p:txBody>
      </p:sp>
      <p:sp>
        <p:nvSpPr>
          <p:cNvPr id="7" name="Content Placeholder 2"/>
          <p:cNvSpPr txBox="1">
            <a:spLocks/>
          </p:cNvSpPr>
          <p:nvPr/>
        </p:nvSpPr>
        <p:spPr>
          <a:xfrm>
            <a:off x="720059" y="1902172"/>
            <a:ext cx="5682853" cy="224671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962863" indent="-365751" algn="l" defTabSz="914400" rtl="0" eaLnBrk="1" latinLnBrk="0" hangingPunct="1">
              <a:lnSpc>
                <a:spcPct val="90000"/>
              </a:lnSpc>
              <a:spcBef>
                <a:spcPts val="768"/>
              </a:spcBef>
              <a:buFont typeface="Arial" panose="020B0604020202020204" pitchFamily="34" charset="0"/>
              <a:buChar char="•"/>
              <a:defRPr sz="2667"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defRPr/>
            </a:pPr>
            <a:r>
              <a:rPr lang="nl-NL" sz="1800" dirty="0">
                <a:solidFill>
                  <a:srgbClr val="002060"/>
                </a:solidFill>
              </a:rPr>
              <a:t>3 mei 2021 startverklaring gedeponeerd</a:t>
            </a:r>
          </a:p>
          <a:p>
            <a:pPr>
              <a:spcAft>
                <a:spcPts val="450"/>
              </a:spcAft>
              <a:defRPr/>
            </a:pPr>
            <a:r>
              <a:rPr lang="nl-NL" sz="1800" dirty="0">
                <a:solidFill>
                  <a:srgbClr val="002060"/>
                </a:solidFill>
              </a:rPr>
              <a:t>Verzoek om aanwijzing </a:t>
            </a:r>
            <a:r>
              <a:rPr lang="nl-NL" sz="1800" dirty="0" err="1">
                <a:solidFill>
                  <a:srgbClr val="002060"/>
                </a:solidFill>
              </a:rPr>
              <a:t>hsd</a:t>
            </a:r>
            <a:endParaRPr lang="nl-NL" sz="1800" dirty="0">
              <a:solidFill>
                <a:srgbClr val="002060"/>
              </a:solidFill>
            </a:endParaRPr>
          </a:p>
          <a:p>
            <a:pPr>
              <a:spcAft>
                <a:spcPts val="450"/>
              </a:spcAft>
              <a:defRPr/>
            </a:pPr>
            <a:r>
              <a:rPr lang="nl-NL" sz="1800" dirty="0">
                <a:solidFill>
                  <a:srgbClr val="002060"/>
                </a:solidFill>
              </a:rPr>
              <a:t>Verzoek om afkoelingsperiode</a:t>
            </a:r>
          </a:p>
          <a:p>
            <a:pPr>
              <a:spcAft>
                <a:spcPts val="450"/>
              </a:spcAft>
              <a:defRPr/>
            </a:pPr>
            <a:r>
              <a:rPr lang="nl-NL" sz="1800" dirty="0">
                <a:solidFill>
                  <a:srgbClr val="002060"/>
                </a:solidFill>
              </a:rPr>
              <a:t>Verzoek om bescherming transfer</a:t>
            </a:r>
          </a:p>
          <a:p>
            <a:pPr marL="0" indent="0">
              <a:buNone/>
              <a:defRPr/>
            </a:pPr>
            <a:endParaRPr lang="nl-NL" altLang="nl-NL" sz="2100" dirty="0"/>
          </a:p>
        </p:txBody>
      </p:sp>
      <p:sp>
        <p:nvSpPr>
          <p:cNvPr id="8" name="Title 1"/>
          <p:cNvSpPr txBox="1">
            <a:spLocks/>
          </p:cNvSpPr>
          <p:nvPr/>
        </p:nvSpPr>
        <p:spPr>
          <a:xfrm>
            <a:off x="655323" y="1045285"/>
            <a:ext cx="5682853" cy="64293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nl-NL" sz="2400" b="1" dirty="0">
                <a:solidFill>
                  <a:srgbClr val="002060"/>
                </a:solidFill>
                <a:latin typeface="+mn-lt"/>
              </a:rPr>
              <a:t>Beschikking 25 mei 2021</a:t>
            </a:r>
          </a:p>
        </p:txBody>
      </p:sp>
    </p:spTree>
    <p:extLst>
      <p:ext uri="{BB962C8B-B14F-4D97-AF65-F5344CB8AC3E}">
        <p14:creationId xmlns:p14="http://schemas.microsoft.com/office/powerpoint/2010/main" val="380036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Homologatiezitting</a:t>
            </a:r>
            <a:endParaRPr lang="nl-NL" dirty="0"/>
          </a:p>
        </p:txBody>
      </p:sp>
      <p:sp>
        <p:nvSpPr>
          <p:cNvPr id="3" name="Content Placeholder 2"/>
          <p:cNvSpPr>
            <a:spLocks noGrp="1"/>
          </p:cNvSpPr>
          <p:nvPr>
            <p:ph idx="1"/>
          </p:nvPr>
        </p:nvSpPr>
        <p:spPr/>
        <p:txBody>
          <a:bodyPr/>
          <a:lstStyle/>
          <a:p>
            <a:r>
              <a:rPr lang="nl-NL" dirty="0" smtClean="0"/>
              <a:t>Wie was eigenlijk de indiener van het verzoek?</a:t>
            </a:r>
          </a:p>
          <a:p>
            <a:r>
              <a:rPr lang="nl-NL" dirty="0" smtClean="0"/>
              <a:t>Bezwaren UVS tegen homologatie</a:t>
            </a:r>
          </a:p>
          <a:p>
            <a:pPr lvl="1"/>
            <a:r>
              <a:rPr lang="nl-NL" dirty="0" smtClean="0"/>
              <a:t>Nakoming van het akkoord is niet gegarandeerd</a:t>
            </a:r>
          </a:p>
          <a:p>
            <a:pPr lvl="1"/>
            <a:r>
              <a:rPr lang="nl-NL" dirty="0" smtClean="0"/>
              <a:t>Akkoord is niet de beste deal</a:t>
            </a:r>
          </a:p>
          <a:p>
            <a:r>
              <a:rPr lang="nl-NL" dirty="0" smtClean="0"/>
              <a:t>Bezwaren LGGA tegen homologatie</a:t>
            </a:r>
          </a:p>
          <a:p>
            <a:pPr lvl="1"/>
            <a:r>
              <a:rPr lang="nl-NL" dirty="0" smtClean="0"/>
              <a:t>Zij had als </a:t>
            </a:r>
            <a:r>
              <a:rPr lang="nl-NL" dirty="0"/>
              <a:t>beslaglegger</a:t>
            </a:r>
            <a:r>
              <a:rPr lang="nl-NL" dirty="0" smtClean="0"/>
              <a:t> uitgenodigd moeten worden voor de stemming</a:t>
            </a:r>
          </a:p>
          <a:p>
            <a:pPr marL="180975" lvl="1" indent="0">
              <a:buNone/>
            </a:pPr>
            <a:r>
              <a:rPr lang="nl-NL" sz="1600" dirty="0"/>
              <a:t>Oplossing </a:t>
            </a:r>
            <a:r>
              <a:rPr lang="nl-NL" sz="1600" dirty="0" smtClean="0"/>
              <a:t>dilemma: berichten over licentie uiterlijk op 22 februari</a:t>
            </a:r>
            <a:endParaRPr lang="nl-NL" sz="1600" dirty="0"/>
          </a:p>
          <a:p>
            <a:pPr marL="180975" lvl="1" indent="0">
              <a:buNone/>
            </a:pPr>
            <a:endParaRPr lang="nl-NL" dirty="0" smtClean="0"/>
          </a:p>
        </p:txBody>
      </p:sp>
      <p:sp>
        <p:nvSpPr>
          <p:cNvPr id="4" name="Slide Number Placeholder 3"/>
          <p:cNvSpPr>
            <a:spLocks noGrp="1"/>
          </p:cNvSpPr>
          <p:nvPr>
            <p:ph type="sldNum" sz="quarter" idx="12"/>
          </p:nvPr>
        </p:nvSpPr>
        <p:spPr/>
        <p:txBody>
          <a:bodyPr/>
          <a:lstStyle/>
          <a:p>
            <a:fld id="{B86DE904-C121-477E-B2B0-923493BF220C}" type="slidenum">
              <a:rPr lang="nl-NL" smtClean="0"/>
              <a:pPr/>
              <a:t>20</a:t>
            </a:fld>
            <a:endParaRPr lang="nl-NL"/>
          </a:p>
        </p:txBody>
      </p:sp>
    </p:spTree>
    <p:extLst>
      <p:ext uri="{BB962C8B-B14F-4D97-AF65-F5344CB8AC3E}">
        <p14:creationId xmlns:p14="http://schemas.microsoft.com/office/powerpoint/2010/main" val="87827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Homologatievonnis (25-2-2022)</a:t>
            </a:r>
            <a:endParaRPr lang="nl-NL" dirty="0"/>
          </a:p>
        </p:txBody>
      </p:sp>
      <p:sp>
        <p:nvSpPr>
          <p:cNvPr id="3" name="Content Placeholder 2"/>
          <p:cNvSpPr>
            <a:spLocks noGrp="1"/>
          </p:cNvSpPr>
          <p:nvPr>
            <p:ph idx="1"/>
          </p:nvPr>
        </p:nvSpPr>
        <p:spPr/>
        <p:txBody>
          <a:bodyPr/>
          <a:lstStyle/>
          <a:p>
            <a:r>
              <a:rPr lang="nl-NL" dirty="0" smtClean="0"/>
              <a:t>Homologatieverzoek gedaan door de vennootschap. Reijntjes was bevoegd</a:t>
            </a:r>
          </a:p>
          <a:p>
            <a:r>
              <a:rPr lang="nl-NL" dirty="0" smtClean="0"/>
              <a:t>LGGA niet ontvankelijk</a:t>
            </a:r>
          </a:p>
          <a:p>
            <a:pPr lvl="1"/>
            <a:r>
              <a:rPr lang="nl-NL" dirty="0" smtClean="0"/>
              <a:t>Analogie met certificaathouder is niet correct</a:t>
            </a:r>
          </a:p>
          <a:p>
            <a:pPr lvl="1"/>
            <a:r>
              <a:rPr lang="nl-NL" dirty="0" smtClean="0"/>
              <a:t>Bovendien is art. 381-5 </a:t>
            </a:r>
            <a:r>
              <a:rPr lang="nl-NL" dirty="0" err="1" smtClean="0"/>
              <a:t>Fw</a:t>
            </a:r>
            <a:r>
              <a:rPr lang="nl-NL" dirty="0" smtClean="0"/>
              <a:t> een “kan” bepaling</a:t>
            </a:r>
          </a:p>
          <a:p>
            <a:r>
              <a:rPr lang="nl-NL" dirty="0"/>
              <a:t>UVS heeft niet tijdig bezwaar </a:t>
            </a:r>
            <a:r>
              <a:rPr lang="nl-NL" dirty="0" smtClean="0"/>
              <a:t>gemaakt</a:t>
            </a:r>
          </a:p>
          <a:p>
            <a:pPr lvl="1"/>
            <a:r>
              <a:rPr lang="nl-NL" dirty="0" smtClean="0"/>
              <a:t>Rechtbank vermeldt nog dat de schuldeisers nadrukkelijk erop zijn gewezen dat zij tijdig bezwaar moeten maken</a:t>
            </a:r>
          </a:p>
          <a:p>
            <a:pPr lvl="1"/>
            <a:r>
              <a:rPr lang="nl-NL" dirty="0" smtClean="0"/>
              <a:t>Bezwaren tegen de deal niet voldoende concreet vertaald in een afwijkingsgrond</a:t>
            </a:r>
            <a:endParaRPr lang="nl-NL" dirty="0"/>
          </a:p>
          <a:p>
            <a:r>
              <a:rPr lang="nl-NL" dirty="0"/>
              <a:t>Ambtshalve toetsing van de gronden van artikel 384 lid 2 </a:t>
            </a:r>
            <a:r>
              <a:rPr lang="nl-NL" dirty="0" err="1" smtClean="0"/>
              <a:t>Fw</a:t>
            </a:r>
            <a:endParaRPr lang="nl-NL" dirty="0" smtClean="0"/>
          </a:p>
          <a:p>
            <a:r>
              <a:rPr lang="nl-NL" dirty="0" smtClean="0"/>
              <a:t>Rechtbank vinkt nauwkeurig het informatielijstje af</a:t>
            </a:r>
          </a:p>
          <a:p>
            <a:r>
              <a:rPr lang="nl-NL" dirty="0" smtClean="0"/>
              <a:t>Rechtbank toetst zelfstandig levensvatbaarheid en borging van </a:t>
            </a:r>
            <a:r>
              <a:rPr lang="nl-NL" smtClean="0"/>
              <a:t>de nakoming</a:t>
            </a:r>
            <a:endParaRPr lang="nl-NL" dirty="0"/>
          </a:p>
          <a:p>
            <a:pPr marL="0" lvl="1" indent="0">
              <a:buNone/>
            </a:pPr>
            <a:r>
              <a:rPr lang="nl-NL" dirty="0" smtClean="0"/>
              <a:t>	</a:t>
            </a:r>
          </a:p>
        </p:txBody>
      </p:sp>
      <p:sp>
        <p:nvSpPr>
          <p:cNvPr id="4" name="Slide Number Placeholder 3"/>
          <p:cNvSpPr>
            <a:spLocks noGrp="1"/>
          </p:cNvSpPr>
          <p:nvPr>
            <p:ph type="sldNum" sz="quarter" idx="12"/>
          </p:nvPr>
        </p:nvSpPr>
        <p:spPr/>
        <p:txBody>
          <a:bodyPr/>
          <a:lstStyle/>
          <a:p>
            <a:fld id="{B86DE904-C121-477E-B2B0-923493BF220C}" type="slidenum">
              <a:rPr lang="nl-NL" smtClean="0"/>
              <a:pPr/>
              <a:t>21</a:t>
            </a:fld>
            <a:endParaRPr lang="nl-NL"/>
          </a:p>
        </p:txBody>
      </p:sp>
    </p:spTree>
    <p:extLst>
      <p:ext uri="{BB962C8B-B14F-4D97-AF65-F5344CB8AC3E}">
        <p14:creationId xmlns:p14="http://schemas.microsoft.com/office/powerpoint/2010/main" val="314975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5489" y="895219"/>
            <a:ext cx="7577137" cy="501650"/>
          </a:xfrm>
        </p:spPr>
        <p:txBody>
          <a:bodyPr/>
          <a:lstStyle/>
          <a:p>
            <a:r>
              <a:rPr lang="nl-NL" altLang="nl-NL" sz="2400" b="1" dirty="0">
                <a:solidFill>
                  <a:srgbClr val="002060"/>
                </a:solidFill>
                <a:latin typeface="+mn-lt"/>
              </a:rPr>
              <a:t>Preliminaire beslissingen</a:t>
            </a:r>
          </a:p>
        </p:txBody>
      </p:sp>
      <p:sp>
        <p:nvSpPr>
          <p:cNvPr id="8195" name="Content Placeholder 2"/>
          <p:cNvSpPr>
            <a:spLocks noGrp="1"/>
          </p:cNvSpPr>
          <p:nvPr>
            <p:ph idx="1"/>
          </p:nvPr>
        </p:nvSpPr>
        <p:spPr>
          <a:xfrm>
            <a:off x="782638" y="1443743"/>
            <a:ext cx="7577137" cy="2995613"/>
          </a:xfrm>
        </p:spPr>
        <p:txBody>
          <a:bodyPr/>
          <a:lstStyle/>
          <a:p>
            <a:pPr>
              <a:spcAft>
                <a:spcPts val="600"/>
              </a:spcAft>
            </a:pPr>
            <a:r>
              <a:rPr lang="nl-NL" altLang="nl-NL" sz="1800" dirty="0">
                <a:solidFill>
                  <a:srgbClr val="002060"/>
                </a:solidFill>
              </a:rPr>
              <a:t>Bevoegdheid rechtbank: art. 3 Rv woonplaats Nederland</a:t>
            </a:r>
          </a:p>
          <a:p>
            <a:pPr>
              <a:spcAft>
                <a:spcPts val="600"/>
              </a:spcAft>
            </a:pPr>
            <a:r>
              <a:rPr lang="nl-NL" altLang="nl-NL" sz="1800" dirty="0">
                <a:solidFill>
                  <a:srgbClr val="002060"/>
                </a:solidFill>
              </a:rPr>
              <a:t>Criterium voor aanbieden akkoord</a:t>
            </a:r>
          </a:p>
          <a:p>
            <a:pPr>
              <a:spcAft>
                <a:spcPts val="600"/>
              </a:spcAft>
            </a:pPr>
            <a:r>
              <a:rPr lang="nl-NL" altLang="nl-NL" sz="1800" dirty="0">
                <a:solidFill>
                  <a:srgbClr val="002060"/>
                </a:solidFill>
              </a:rPr>
              <a:t>Art. 370-1 </a:t>
            </a:r>
            <a:r>
              <a:rPr lang="nl-NL" altLang="nl-NL" sz="1800" dirty="0" err="1">
                <a:solidFill>
                  <a:srgbClr val="002060"/>
                </a:solidFill>
              </a:rPr>
              <a:t>Fw</a:t>
            </a:r>
            <a:r>
              <a:rPr lang="nl-NL" altLang="nl-NL" sz="1800" dirty="0">
                <a:solidFill>
                  <a:srgbClr val="002060"/>
                </a:solidFill>
              </a:rPr>
              <a:t>: "Als een schuldenaar verkeert in een toestand waarin het redelijkerwijs aannemelijk is dat hij met het betalen van zijn schulden niet zal kunnen voortgaan"</a:t>
            </a:r>
            <a:br>
              <a:rPr lang="nl-NL" altLang="nl-NL" sz="1800" dirty="0">
                <a:solidFill>
                  <a:srgbClr val="002060"/>
                </a:solidFill>
              </a:rPr>
            </a:br>
            <a:r>
              <a:rPr lang="nl-NL" altLang="nl-NL" sz="1800" dirty="0">
                <a:solidFill>
                  <a:srgbClr val="002060"/>
                </a:solidFill>
              </a:rPr>
              <a:t>Rb: "A</a:t>
            </a:r>
            <a:r>
              <a:rPr lang="nl-NL" altLang="nl-NL" sz="1800" i="1" dirty="0">
                <a:solidFill>
                  <a:srgbClr val="002060"/>
                </a:solidFill>
              </a:rPr>
              <a:t>ls de schuldenaar verkeert in een toestand waar hij nog niet is opgehouden te betalen en derhalve nog in staat is om aan zijn lopende verplichtingen te voldoen, maar waarbij hij voorziet dat er geen realistisch perspectief bestaat om zonder herstructurering een toekomstige insolventie af te wenden</a:t>
            </a:r>
            <a:r>
              <a:rPr lang="nl-NL" altLang="nl-NL" sz="1800" dirty="0">
                <a:solidFill>
                  <a:srgbClr val="002060"/>
                </a:solidFill>
              </a:rPr>
              <a:t>."</a:t>
            </a:r>
          </a:p>
        </p:txBody>
      </p:sp>
      <p:sp>
        <p:nvSpPr>
          <p:cNvPr id="4" name="Slide Number Placeholder 3"/>
          <p:cNvSpPr>
            <a:spLocks noGrp="1"/>
          </p:cNvSpPr>
          <p:nvPr>
            <p:ph type="sldNum" sz="quarter" idx="4294967295"/>
          </p:nvPr>
        </p:nvSpPr>
        <p:spPr/>
        <p:txBody>
          <a:bodyPr/>
          <a:lstStyle/>
          <a:p>
            <a:pPr>
              <a:defRPr/>
            </a:pPr>
            <a:fld id="{3B68DE86-1239-4B1E-91F1-57857406ABA6}" type="slidenum">
              <a:rPr lang="nl-NL" smtClean="0"/>
              <a:pPr>
                <a:defRPr/>
              </a:pPr>
              <a:t>3</a:t>
            </a:fld>
            <a:endParaRPr lang="nl-NL" dirty="0"/>
          </a:p>
        </p:txBody>
      </p:sp>
    </p:spTree>
    <p:extLst>
      <p:ext uri="{BB962C8B-B14F-4D97-AF65-F5344CB8AC3E}">
        <p14:creationId xmlns:p14="http://schemas.microsoft.com/office/powerpoint/2010/main" val="5376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82638" y="931748"/>
            <a:ext cx="7577137" cy="676275"/>
          </a:xfrm>
        </p:spPr>
        <p:txBody>
          <a:bodyPr/>
          <a:lstStyle/>
          <a:p>
            <a:pPr eaLnBrk="1" hangingPunct="1"/>
            <a:r>
              <a:rPr lang="nl-NL" altLang="nl-NL" sz="2400" b="1" dirty="0">
                <a:solidFill>
                  <a:srgbClr val="002060"/>
                </a:solidFill>
                <a:latin typeface="+mn-lt"/>
              </a:rPr>
              <a:t>Aanwijzing </a:t>
            </a:r>
            <a:r>
              <a:rPr lang="nl-NL" altLang="nl-NL" sz="2400" b="1" dirty="0" err="1">
                <a:solidFill>
                  <a:srgbClr val="002060"/>
                </a:solidFill>
                <a:latin typeface="+mn-lt"/>
              </a:rPr>
              <a:t>hsd</a:t>
            </a:r>
            <a:endParaRPr lang="nl-NL" altLang="nl-NL" sz="2400" b="1" dirty="0">
              <a:solidFill>
                <a:srgbClr val="002060"/>
              </a:solidFill>
              <a:latin typeface="+mn-lt"/>
            </a:endParaRPr>
          </a:p>
        </p:txBody>
      </p:sp>
      <p:sp>
        <p:nvSpPr>
          <p:cNvPr id="9219" name="Content Placeholder 2"/>
          <p:cNvSpPr>
            <a:spLocks noGrp="1"/>
          </p:cNvSpPr>
          <p:nvPr>
            <p:ph idx="1"/>
          </p:nvPr>
        </p:nvSpPr>
        <p:spPr>
          <a:xfrm>
            <a:off x="782637" y="1706482"/>
            <a:ext cx="7577137" cy="2198768"/>
          </a:xfrm>
        </p:spPr>
        <p:txBody>
          <a:bodyPr/>
          <a:lstStyle/>
          <a:p>
            <a:pPr>
              <a:spcAft>
                <a:spcPts val="600"/>
              </a:spcAft>
            </a:pPr>
            <a:r>
              <a:rPr lang="nl-NL" altLang="nl-NL" sz="1800" dirty="0">
                <a:solidFill>
                  <a:srgbClr val="002060"/>
                </a:solidFill>
              </a:rPr>
              <a:t>Het artikel 370-1 </a:t>
            </a:r>
            <a:r>
              <a:rPr lang="nl-NL" altLang="nl-NL" sz="1800" dirty="0" err="1">
                <a:solidFill>
                  <a:srgbClr val="002060"/>
                </a:solidFill>
              </a:rPr>
              <a:t>Fw</a:t>
            </a:r>
            <a:r>
              <a:rPr lang="nl-NL" altLang="nl-NL" sz="1800" dirty="0">
                <a:solidFill>
                  <a:srgbClr val="002060"/>
                </a:solidFill>
              </a:rPr>
              <a:t> vereiste wordt niet gesteld in het kader van de afkoelingsperiode (hoewel het wel geïmpliceerd zal zijn in de overige vereisten), maar wel voor de aanwijzing van de </a:t>
            </a:r>
            <a:r>
              <a:rPr lang="nl-NL" altLang="nl-NL" sz="1800" dirty="0" err="1">
                <a:solidFill>
                  <a:srgbClr val="002060"/>
                </a:solidFill>
              </a:rPr>
              <a:t>hsd</a:t>
            </a:r>
            <a:r>
              <a:rPr lang="nl-NL" altLang="nl-NL" sz="1800" dirty="0">
                <a:solidFill>
                  <a:srgbClr val="002060"/>
                </a:solidFill>
              </a:rPr>
              <a:t> (art. 371-3 </a:t>
            </a:r>
            <a:r>
              <a:rPr lang="nl-NL" altLang="nl-NL" sz="1800" dirty="0" err="1">
                <a:solidFill>
                  <a:srgbClr val="002060"/>
                </a:solidFill>
              </a:rPr>
              <a:t>Fw</a:t>
            </a:r>
            <a:r>
              <a:rPr lang="nl-NL" altLang="nl-NL" sz="1800" dirty="0">
                <a:solidFill>
                  <a:srgbClr val="002060"/>
                </a:solidFill>
              </a:rPr>
              <a:t>)</a:t>
            </a:r>
          </a:p>
          <a:p>
            <a:pPr>
              <a:spcAft>
                <a:spcPts val="600"/>
              </a:spcAft>
            </a:pPr>
            <a:r>
              <a:rPr lang="nl-NL" altLang="nl-NL" sz="1800" dirty="0">
                <a:solidFill>
                  <a:srgbClr val="002060"/>
                </a:solidFill>
              </a:rPr>
              <a:t>Indien het verzoek tot aanwijzing van een </a:t>
            </a:r>
            <a:r>
              <a:rPr lang="nl-NL" altLang="nl-NL" sz="1800" dirty="0" err="1">
                <a:solidFill>
                  <a:srgbClr val="002060"/>
                </a:solidFill>
              </a:rPr>
              <a:t>hsd</a:t>
            </a:r>
            <a:r>
              <a:rPr lang="nl-NL" altLang="nl-NL" sz="1800" dirty="0">
                <a:solidFill>
                  <a:srgbClr val="002060"/>
                </a:solidFill>
              </a:rPr>
              <a:t> door de schuldenaar wordt gedaan is er verder geen materiële toetsing</a:t>
            </a:r>
          </a:p>
        </p:txBody>
      </p:sp>
      <p:sp>
        <p:nvSpPr>
          <p:cNvPr id="4" name="Slide Number Placeholder 3"/>
          <p:cNvSpPr>
            <a:spLocks noGrp="1"/>
          </p:cNvSpPr>
          <p:nvPr>
            <p:ph type="sldNum" sz="quarter" idx="4294967295"/>
          </p:nvPr>
        </p:nvSpPr>
        <p:spPr/>
        <p:txBody>
          <a:bodyPr/>
          <a:lstStyle/>
          <a:p>
            <a:pPr>
              <a:defRPr/>
            </a:pPr>
            <a:fld id="{725595A5-E4A3-4079-9571-50707076F122}" type="slidenum">
              <a:rPr lang="nl-NL"/>
              <a:pPr>
                <a:defRPr/>
              </a:pPr>
              <a:t>4</a:t>
            </a:fld>
            <a:endParaRPr lang="nl-NL"/>
          </a:p>
        </p:txBody>
      </p:sp>
    </p:spTree>
    <p:extLst>
      <p:ext uri="{BB962C8B-B14F-4D97-AF65-F5344CB8AC3E}">
        <p14:creationId xmlns:p14="http://schemas.microsoft.com/office/powerpoint/2010/main" val="224630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2639" y="943270"/>
            <a:ext cx="7577137" cy="569732"/>
          </a:xfrm>
        </p:spPr>
        <p:txBody>
          <a:bodyPr/>
          <a:lstStyle/>
          <a:p>
            <a:r>
              <a:rPr lang="nl-NL" altLang="nl-NL" sz="2400" b="1" dirty="0">
                <a:solidFill>
                  <a:srgbClr val="002060"/>
                </a:solidFill>
                <a:latin typeface="+mn-lt"/>
              </a:rPr>
              <a:t>Afkoelingsperiode (1)</a:t>
            </a:r>
          </a:p>
        </p:txBody>
      </p:sp>
      <p:sp>
        <p:nvSpPr>
          <p:cNvPr id="3" name="Content Placeholder 2"/>
          <p:cNvSpPr>
            <a:spLocks noGrp="1"/>
          </p:cNvSpPr>
          <p:nvPr>
            <p:ph idx="1"/>
          </p:nvPr>
        </p:nvSpPr>
        <p:spPr>
          <a:xfrm>
            <a:off x="782639" y="1716286"/>
            <a:ext cx="7839075" cy="1998465"/>
          </a:xfrm>
        </p:spPr>
        <p:txBody>
          <a:bodyPr/>
          <a:lstStyle/>
          <a:p>
            <a:pPr marL="271457" indent="-271457">
              <a:spcAft>
                <a:spcPts val="450"/>
              </a:spcAft>
              <a:buNone/>
              <a:defRPr/>
            </a:pPr>
            <a:r>
              <a:rPr lang="nl-NL" sz="1800" dirty="0">
                <a:solidFill>
                  <a:srgbClr val="002060"/>
                </a:solidFill>
              </a:rPr>
              <a:t>Artikel 376-4 </a:t>
            </a:r>
            <a:r>
              <a:rPr lang="nl-NL" sz="1800" dirty="0" err="1">
                <a:solidFill>
                  <a:srgbClr val="002060"/>
                </a:solidFill>
              </a:rPr>
              <a:t>Fw</a:t>
            </a:r>
            <a:r>
              <a:rPr lang="nl-NL" sz="1800" dirty="0">
                <a:solidFill>
                  <a:srgbClr val="002060"/>
                </a:solidFill>
              </a:rPr>
              <a:t>:</a:t>
            </a:r>
          </a:p>
          <a:p>
            <a:pPr marL="358766" indent="-358766">
              <a:spcAft>
                <a:spcPts val="450"/>
              </a:spcAft>
              <a:buNone/>
              <a:defRPr/>
            </a:pPr>
            <a:r>
              <a:rPr lang="nl-NL" sz="1800" dirty="0">
                <a:solidFill>
                  <a:srgbClr val="002060"/>
                </a:solidFill>
              </a:rPr>
              <a:t>(i)	noodzakelijk om de door de schuldenaar gedreven onderneming tijdens de voorbereiding van en de onderhandelingen over een akkoord te kunnen blijven voortzetten</a:t>
            </a:r>
          </a:p>
          <a:p>
            <a:pPr marL="358766" indent="-358766">
              <a:spcAft>
                <a:spcPts val="450"/>
              </a:spcAft>
              <a:buNone/>
              <a:defRPr/>
            </a:pPr>
            <a:r>
              <a:rPr lang="nl-NL" sz="1800" dirty="0">
                <a:solidFill>
                  <a:srgbClr val="002060"/>
                </a:solidFill>
              </a:rPr>
              <a:t>(ii)	redelijkerwijs valt aan te nemen dat de belangen van de gezamenlijke schuldeisers van de schuldenaar hierbij gediend zijn</a:t>
            </a:r>
          </a:p>
        </p:txBody>
      </p:sp>
      <p:sp>
        <p:nvSpPr>
          <p:cNvPr id="4" name="Slide Number Placeholder 3"/>
          <p:cNvSpPr>
            <a:spLocks noGrp="1"/>
          </p:cNvSpPr>
          <p:nvPr>
            <p:ph type="sldNum" sz="quarter" idx="4294967295"/>
          </p:nvPr>
        </p:nvSpPr>
        <p:spPr/>
        <p:txBody>
          <a:bodyPr/>
          <a:lstStyle/>
          <a:p>
            <a:pPr>
              <a:defRPr/>
            </a:pPr>
            <a:fld id="{4FE2AE35-6BA6-4D18-BB8C-179A92DD348A}" type="slidenum">
              <a:rPr lang="nl-NL" smtClean="0"/>
              <a:pPr>
                <a:defRPr/>
              </a:pPr>
              <a:t>5</a:t>
            </a:fld>
            <a:endParaRPr lang="nl-NL" dirty="0"/>
          </a:p>
        </p:txBody>
      </p:sp>
    </p:spTree>
    <p:extLst>
      <p:ext uri="{BB962C8B-B14F-4D97-AF65-F5344CB8AC3E}">
        <p14:creationId xmlns:p14="http://schemas.microsoft.com/office/powerpoint/2010/main" val="3148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2639" y="929130"/>
            <a:ext cx="7577137" cy="569732"/>
          </a:xfrm>
        </p:spPr>
        <p:txBody>
          <a:bodyPr/>
          <a:lstStyle/>
          <a:p>
            <a:r>
              <a:rPr lang="nl-NL" altLang="nl-NL" sz="2400" b="1" dirty="0">
                <a:solidFill>
                  <a:srgbClr val="002060"/>
                </a:solidFill>
                <a:latin typeface="+mn-lt"/>
              </a:rPr>
              <a:t>Afkoelingsperiode (2)</a:t>
            </a:r>
          </a:p>
        </p:txBody>
      </p:sp>
      <p:sp>
        <p:nvSpPr>
          <p:cNvPr id="3" name="Content Placeholder 2"/>
          <p:cNvSpPr>
            <a:spLocks noGrp="1"/>
          </p:cNvSpPr>
          <p:nvPr>
            <p:ph idx="1"/>
          </p:nvPr>
        </p:nvSpPr>
        <p:spPr>
          <a:xfrm>
            <a:off x="782639" y="1610234"/>
            <a:ext cx="7839075" cy="2295017"/>
          </a:xfrm>
        </p:spPr>
        <p:txBody>
          <a:bodyPr/>
          <a:lstStyle/>
          <a:p>
            <a:pPr marL="0" indent="0">
              <a:buNone/>
              <a:defRPr/>
            </a:pPr>
            <a:r>
              <a:rPr lang="nl-NL" sz="1800" dirty="0">
                <a:solidFill>
                  <a:srgbClr val="002060"/>
                </a:solidFill>
              </a:rPr>
              <a:t>Rechtbank:</a:t>
            </a:r>
          </a:p>
          <a:p>
            <a:pPr marL="0" indent="0">
              <a:buNone/>
              <a:defRPr/>
            </a:pPr>
            <a:r>
              <a:rPr lang="nl-NL" sz="1800" dirty="0">
                <a:solidFill>
                  <a:srgbClr val="002060"/>
                </a:solidFill>
              </a:rPr>
              <a:t>Aan (i) is voldaan vanwege gerechtvaardigde vrees voor beslagleging</a:t>
            </a:r>
          </a:p>
          <a:p>
            <a:pPr marL="0" indent="0">
              <a:buNone/>
              <a:defRPr/>
            </a:pPr>
            <a:r>
              <a:rPr lang="nl-NL" sz="1800" dirty="0">
                <a:solidFill>
                  <a:srgbClr val="002060"/>
                </a:solidFill>
              </a:rPr>
              <a:t>Aan (ii) is voldaan omdat de schuldeisers slechter af zijn bij faillissement en de lopende verplichtingen tijdens de afkoelingsperiode voldaan zullen kunnen worden</a:t>
            </a:r>
          </a:p>
          <a:p>
            <a:pPr marL="0" indent="0">
              <a:buNone/>
              <a:defRPr/>
            </a:pPr>
            <a:r>
              <a:rPr lang="nl-NL" sz="1800" dirty="0">
                <a:solidFill>
                  <a:srgbClr val="002060"/>
                </a:solidFill>
              </a:rPr>
              <a:t>Beperkt de afkoelingsperiode tot 2 maanden vanwege de liquiditeitspositie</a:t>
            </a:r>
          </a:p>
          <a:p>
            <a:pPr marL="0" indent="0">
              <a:buNone/>
              <a:defRPr/>
            </a:pPr>
            <a:endParaRPr lang="nl-NL" dirty="0"/>
          </a:p>
        </p:txBody>
      </p:sp>
      <p:sp>
        <p:nvSpPr>
          <p:cNvPr id="4" name="Slide Number Placeholder 3"/>
          <p:cNvSpPr>
            <a:spLocks noGrp="1"/>
          </p:cNvSpPr>
          <p:nvPr>
            <p:ph type="sldNum" sz="quarter" idx="4294967295"/>
          </p:nvPr>
        </p:nvSpPr>
        <p:spPr/>
        <p:txBody>
          <a:bodyPr/>
          <a:lstStyle/>
          <a:p>
            <a:pPr>
              <a:defRPr/>
            </a:pPr>
            <a:fld id="{4FE2AE35-6BA6-4D18-BB8C-179A92DD348A}" type="slidenum">
              <a:rPr lang="nl-NL" smtClean="0"/>
              <a:pPr>
                <a:defRPr/>
              </a:pPr>
              <a:t>6</a:t>
            </a:fld>
            <a:endParaRPr lang="nl-NL" dirty="0"/>
          </a:p>
        </p:txBody>
      </p:sp>
    </p:spTree>
    <p:extLst>
      <p:ext uri="{BB962C8B-B14F-4D97-AF65-F5344CB8AC3E}">
        <p14:creationId xmlns:p14="http://schemas.microsoft.com/office/powerpoint/2010/main" val="283352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82639" y="1051940"/>
            <a:ext cx="7577137" cy="857250"/>
          </a:xfrm>
        </p:spPr>
        <p:txBody>
          <a:bodyPr/>
          <a:lstStyle/>
          <a:p>
            <a:r>
              <a:rPr lang="nl-NL" altLang="nl-NL" sz="2400" b="1" dirty="0">
                <a:solidFill>
                  <a:srgbClr val="002060"/>
                </a:solidFill>
                <a:latin typeface="+mn-lt"/>
              </a:rPr>
              <a:t>Machtigingsverzoek art. 42a </a:t>
            </a:r>
            <a:r>
              <a:rPr lang="nl-NL" altLang="nl-NL" sz="2400" b="1" dirty="0" err="1">
                <a:solidFill>
                  <a:srgbClr val="002060"/>
                </a:solidFill>
                <a:latin typeface="+mn-lt"/>
              </a:rPr>
              <a:t>Fw</a:t>
            </a:r>
            <a:endParaRPr lang="nl-NL" altLang="nl-NL" sz="2400" b="1" dirty="0">
              <a:solidFill>
                <a:srgbClr val="002060"/>
              </a:solidFill>
              <a:latin typeface="+mn-lt"/>
            </a:endParaRPr>
          </a:p>
        </p:txBody>
      </p:sp>
      <p:sp>
        <p:nvSpPr>
          <p:cNvPr id="3" name="Content Placeholder 2"/>
          <p:cNvSpPr>
            <a:spLocks noGrp="1"/>
          </p:cNvSpPr>
          <p:nvPr>
            <p:ph idx="1"/>
          </p:nvPr>
        </p:nvSpPr>
        <p:spPr>
          <a:xfrm>
            <a:off x="782639" y="1600430"/>
            <a:ext cx="7577137" cy="2390546"/>
          </a:xfrm>
        </p:spPr>
        <p:txBody>
          <a:bodyPr/>
          <a:lstStyle/>
          <a:p>
            <a:pPr marL="0" indent="0">
              <a:buNone/>
              <a:defRPr/>
            </a:pPr>
            <a:endParaRPr lang="nl-NL" dirty="0"/>
          </a:p>
          <a:p>
            <a:pPr marL="0" indent="0">
              <a:buNone/>
              <a:defRPr/>
            </a:pPr>
            <a:r>
              <a:rPr lang="nl-NL" sz="1800" dirty="0">
                <a:solidFill>
                  <a:srgbClr val="002060"/>
                </a:solidFill>
              </a:rPr>
              <a:t>Rechtbank kan op basis van de stellingen van de verzoekster en de overgelegde stukken niet zonder meer tot het oordeel komen dat de transfersom marktconform is en de transactie dus niet benadelend is.</a:t>
            </a:r>
          </a:p>
        </p:txBody>
      </p:sp>
      <p:sp>
        <p:nvSpPr>
          <p:cNvPr id="4" name="Slide Number Placeholder 3"/>
          <p:cNvSpPr>
            <a:spLocks noGrp="1"/>
          </p:cNvSpPr>
          <p:nvPr>
            <p:ph type="sldNum" sz="quarter" idx="4294967295"/>
          </p:nvPr>
        </p:nvSpPr>
        <p:spPr/>
        <p:txBody>
          <a:bodyPr/>
          <a:lstStyle/>
          <a:p>
            <a:pPr>
              <a:defRPr/>
            </a:pPr>
            <a:fld id="{40B45CA3-6DAA-49D8-BFFB-F9D2C19CD508}" type="slidenum">
              <a:rPr lang="nl-NL" smtClean="0"/>
              <a:pPr>
                <a:defRPr/>
              </a:pPr>
              <a:t>7</a:t>
            </a:fld>
            <a:endParaRPr lang="nl-NL" dirty="0"/>
          </a:p>
        </p:txBody>
      </p:sp>
    </p:spTree>
    <p:extLst>
      <p:ext uri="{BB962C8B-B14F-4D97-AF65-F5344CB8AC3E}">
        <p14:creationId xmlns:p14="http://schemas.microsoft.com/office/powerpoint/2010/main" val="44840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82638" y="470176"/>
            <a:ext cx="7577137" cy="635032"/>
          </a:xfrm>
        </p:spPr>
        <p:txBody>
          <a:bodyPr/>
          <a:lstStyle/>
          <a:p>
            <a:r>
              <a:rPr lang="nl-NL" altLang="nl-NL" sz="2400" b="1" dirty="0">
                <a:solidFill>
                  <a:srgbClr val="002060"/>
                </a:solidFill>
                <a:latin typeface="+mn-lt"/>
              </a:rPr>
              <a:t>Machtigingsverzoek art. 42a </a:t>
            </a:r>
            <a:r>
              <a:rPr lang="nl-NL" altLang="nl-NL" sz="2400" b="1" dirty="0" err="1">
                <a:solidFill>
                  <a:srgbClr val="002060"/>
                </a:solidFill>
                <a:latin typeface="+mn-lt"/>
              </a:rPr>
              <a:t>Fw</a:t>
            </a:r>
            <a:endParaRPr lang="nl-NL" altLang="nl-NL" sz="2400" b="1" dirty="0">
              <a:solidFill>
                <a:srgbClr val="002060"/>
              </a:solidFill>
              <a:latin typeface="+mn-lt"/>
            </a:endParaRPr>
          </a:p>
        </p:txBody>
      </p:sp>
      <p:sp>
        <p:nvSpPr>
          <p:cNvPr id="12291" name="Content Placeholder 2"/>
          <p:cNvSpPr>
            <a:spLocks noGrp="1"/>
          </p:cNvSpPr>
          <p:nvPr>
            <p:ph idx="1"/>
          </p:nvPr>
        </p:nvSpPr>
        <p:spPr>
          <a:xfrm>
            <a:off x="686165" y="1105208"/>
            <a:ext cx="7892378" cy="2995613"/>
          </a:xfrm>
        </p:spPr>
        <p:txBody>
          <a:bodyPr/>
          <a:lstStyle/>
          <a:p>
            <a:pPr marL="0" indent="0">
              <a:buNone/>
            </a:pPr>
            <a:r>
              <a:rPr lang="nl-NL" altLang="nl-NL" sz="1800" dirty="0">
                <a:solidFill>
                  <a:srgbClr val="002060"/>
                </a:solidFill>
              </a:rPr>
              <a:t>"</a:t>
            </a:r>
            <a:r>
              <a:rPr lang="nl-NL" altLang="nl-NL" sz="1800" i="1" dirty="0">
                <a:solidFill>
                  <a:srgbClr val="002060"/>
                </a:solidFill>
              </a:rPr>
              <a:t>Daar komt nog bij dat onvoldoende duidelijk is (gemaakt) of de hier bedoelde transactie binnen de reikwijdte van artikel 42a </a:t>
            </a:r>
            <a:r>
              <a:rPr lang="nl-NL" altLang="nl-NL" sz="1800" i="1" dirty="0" err="1">
                <a:solidFill>
                  <a:srgbClr val="002060"/>
                </a:solidFill>
              </a:rPr>
              <a:t>Fw</a:t>
            </a:r>
            <a:r>
              <a:rPr lang="nl-NL" altLang="nl-NL" sz="1800" i="1" dirty="0">
                <a:solidFill>
                  <a:srgbClr val="002060"/>
                </a:solidFill>
              </a:rPr>
              <a:t> valt. Deze bepaling beoogt de verstrekking van financiering ten behoeve van de totstandkoming van een akkoord te bevorderen (Kamerstukken II 2018/2019, nr. 3, p. 22 en p. 26/27). Zonder nadere toelichting – die ontbreekt – kan er niet van worden uitgegaan dat het hier gaat om een rechtshandeling die uitsluitend is aangegaan met het oog op (een vorm van) financiering van een akkoord die noodzakelijk is om de door verzoekster gedreven onderneming tijdens de voorbereiding van een akkoord te kunnen blijven voortzetten. De gestelde omstandigheid dat de opbrengst van de transactie kan worden gebruikt om lopende verplichtingen te voldoen, maakt dit niet anders</a:t>
            </a:r>
            <a:r>
              <a:rPr lang="nl-NL" altLang="nl-NL" sz="1800" dirty="0">
                <a:solidFill>
                  <a:srgbClr val="002060"/>
                </a:solidFill>
              </a:rPr>
              <a:t>." </a:t>
            </a:r>
          </a:p>
        </p:txBody>
      </p:sp>
      <p:sp>
        <p:nvSpPr>
          <p:cNvPr id="4" name="Slide Number Placeholder 3"/>
          <p:cNvSpPr>
            <a:spLocks noGrp="1"/>
          </p:cNvSpPr>
          <p:nvPr>
            <p:ph type="sldNum" sz="quarter" idx="4294967295"/>
          </p:nvPr>
        </p:nvSpPr>
        <p:spPr/>
        <p:txBody>
          <a:bodyPr/>
          <a:lstStyle/>
          <a:p>
            <a:pPr>
              <a:defRPr/>
            </a:pPr>
            <a:fld id="{23409376-9BAA-429A-B994-A3953200F84B}" type="slidenum">
              <a:rPr lang="nl-NL" smtClean="0"/>
              <a:pPr>
                <a:defRPr/>
              </a:pPr>
              <a:t>8</a:t>
            </a:fld>
            <a:endParaRPr lang="nl-NL" dirty="0"/>
          </a:p>
        </p:txBody>
      </p:sp>
    </p:spTree>
    <p:extLst>
      <p:ext uri="{BB962C8B-B14F-4D97-AF65-F5344CB8AC3E}">
        <p14:creationId xmlns:p14="http://schemas.microsoft.com/office/powerpoint/2010/main" val="299655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82637" y="904974"/>
            <a:ext cx="7577137" cy="687485"/>
          </a:xfrm>
        </p:spPr>
        <p:txBody>
          <a:bodyPr/>
          <a:lstStyle/>
          <a:p>
            <a:r>
              <a:rPr lang="nl-NL" altLang="nl-NL" sz="2400" b="1" dirty="0">
                <a:solidFill>
                  <a:srgbClr val="002060"/>
                </a:solidFill>
                <a:latin typeface="+mn-lt"/>
              </a:rPr>
              <a:t>Art. 42a </a:t>
            </a:r>
            <a:r>
              <a:rPr lang="nl-NL" altLang="nl-NL" sz="2400" b="1" dirty="0" err="1">
                <a:solidFill>
                  <a:srgbClr val="002060"/>
                </a:solidFill>
                <a:latin typeface="+mn-lt"/>
              </a:rPr>
              <a:t>Fw</a:t>
            </a:r>
            <a:r>
              <a:rPr lang="nl-NL" altLang="nl-NL" sz="2400" b="1" dirty="0">
                <a:solidFill>
                  <a:srgbClr val="002060"/>
                </a:solidFill>
                <a:latin typeface="+mn-lt"/>
              </a:rPr>
              <a:t> (1)</a:t>
            </a:r>
          </a:p>
        </p:txBody>
      </p:sp>
      <p:sp>
        <p:nvSpPr>
          <p:cNvPr id="3" name="Content Placeholder 2"/>
          <p:cNvSpPr>
            <a:spLocks noGrp="1"/>
          </p:cNvSpPr>
          <p:nvPr>
            <p:ph idx="1"/>
          </p:nvPr>
        </p:nvSpPr>
        <p:spPr>
          <a:xfrm>
            <a:off x="782637" y="1606682"/>
            <a:ext cx="7577137" cy="3108325"/>
          </a:xfrm>
        </p:spPr>
        <p:txBody>
          <a:bodyPr/>
          <a:lstStyle/>
          <a:p>
            <a:pPr marL="0" indent="0">
              <a:spcAft>
                <a:spcPts val="600"/>
              </a:spcAft>
              <a:buNone/>
              <a:defRPr/>
            </a:pPr>
            <a:r>
              <a:rPr lang="nl-NL" sz="1800" dirty="0">
                <a:solidFill>
                  <a:srgbClr val="002060"/>
                </a:solidFill>
              </a:rPr>
              <a:t>Een rechtshandeling die is verricht nadat de schuldenaar ter griffie van rechtbank een verklaring heeft gedeponeerd als bedoeld in artikel 370, derde lid, of er overeenkomstig artikel 371 door de rechtbank een herstructureringsdeskundige is aangewezen, kan niet met een beroep op het vorige artikel worden vernietigd, als de rechter op verzoek van de schuldenaar voor die rechtshandeling een machtiging heeft afgegeven. </a:t>
            </a:r>
          </a:p>
        </p:txBody>
      </p:sp>
      <p:sp>
        <p:nvSpPr>
          <p:cNvPr id="4" name="Slide Number Placeholder 3"/>
          <p:cNvSpPr>
            <a:spLocks noGrp="1"/>
          </p:cNvSpPr>
          <p:nvPr>
            <p:ph type="sldNum" sz="quarter" idx="4294967295"/>
          </p:nvPr>
        </p:nvSpPr>
        <p:spPr/>
        <p:txBody>
          <a:bodyPr/>
          <a:lstStyle/>
          <a:p>
            <a:pPr>
              <a:defRPr/>
            </a:pPr>
            <a:fld id="{81BD29CE-6E17-4A5B-BDC7-3191A84F4B09}" type="slidenum">
              <a:rPr lang="nl-NL" smtClean="0"/>
              <a:pPr>
                <a:defRPr/>
              </a:pPr>
              <a:t>9</a:t>
            </a:fld>
            <a:endParaRPr lang="nl-NL" dirty="0"/>
          </a:p>
        </p:txBody>
      </p:sp>
    </p:spTree>
    <p:extLst>
      <p:ext uri="{BB962C8B-B14F-4D97-AF65-F5344CB8AC3E}">
        <p14:creationId xmlns:p14="http://schemas.microsoft.com/office/powerpoint/2010/main" val="1190249008"/>
      </p:ext>
    </p:extLst>
  </p:cSld>
  <p:clrMapOvr>
    <a:masterClrMapping/>
  </p:clrMapOvr>
</p:sld>
</file>

<file path=ppt/theme/theme1.xml><?xml version="1.0" encoding="utf-8"?>
<a:theme xmlns:a="http://schemas.openxmlformats.org/drawingml/2006/main" name="NautaDutilh PPT 2018 - blue">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Custom 104">
      <a:majorFont>
        <a:latin typeface="HelveticaNeue LT 45 Light"/>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accent1"/>
            </a:solidFill>
          </a:defRPr>
        </a:defPPr>
      </a:lstStyle>
    </a:txDef>
  </a:objectDefaults>
  <a:extraClrSchemeLst/>
  <a:extLst>
    <a:ext uri="{05A4C25C-085E-4340-85A3-A5531E510DB2}">
      <thm15:themeFamily xmlns:thm15="http://schemas.microsoft.com/office/thememl/2012/main" name="NautaDutilh PPT 2020 - orange.pptx" id="{EA462C1A-4B1A-4CDC-9003-5AB233F3C6FD}" vid="{1350FC5C-E94F-45FD-AB64-AEC7A5D6D8C0}"/>
    </a:ext>
  </a:extLst>
</a:theme>
</file>

<file path=ppt/theme/theme2.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NautaDutilh">
      <a:dk1>
        <a:sysClr val="windowText" lastClr="000000"/>
      </a:dk1>
      <a:lt1>
        <a:srgbClr val="FFFFFF"/>
      </a:lt1>
      <a:dk2>
        <a:srgbClr val="4071BA"/>
      </a:dk2>
      <a:lt2>
        <a:srgbClr val="D1640E"/>
      </a:lt2>
      <a:accent1>
        <a:srgbClr val="4C4D4F"/>
      </a:accent1>
      <a:accent2>
        <a:srgbClr val="001A4C"/>
      </a:accent2>
      <a:accent3>
        <a:srgbClr val="F3903B"/>
      </a:accent3>
      <a:accent4>
        <a:srgbClr val="CFC4B9"/>
      </a:accent4>
      <a:accent5>
        <a:srgbClr val="A2BFE6"/>
      </a:accent5>
      <a:accent6>
        <a:srgbClr val="F8B46B"/>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NautaDutilh PPT 2020 - orange</Template>
  <TotalTime>275</TotalTime>
  <Words>1664</Words>
  <Application>Microsoft Office PowerPoint</Application>
  <PresentationFormat>On-screen Show (16:9)</PresentationFormat>
  <Paragraphs>124</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HelveticaNeue LT 45 Light</vt:lpstr>
      <vt:lpstr>NautaDutilh PPT 2018 - blue</vt:lpstr>
      <vt:lpstr>Beschikkingen van de Rechtbank Den Haag</vt:lpstr>
      <vt:lpstr> </vt:lpstr>
      <vt:lpstr>Preliminaire beslissingen</vt:lpstr>
      <vt:lpstr>Aanwijzing hsd</vt:lpstr>
      <vt:lpstr>Afkoelingsperiode (1)</vt:lpstr>
      <vt:lpstr>Afkoelingsperiode (2)</vt:lpstr>
      <vt:lpstr>Machtigingsverzoek art. 42a Fw</vt:lpstr>
      <vt:lpstr>Machtigingsverzoek art. 42a Fw</vt:lpstr>
      <vt:lpstr>Art. 42a Fw (1)</vt:lpstr>
      <vt:lpstr>Art. 42a Fw (2)</vt:lpstr>
      <vt:lpstr>Beschikking 3 september 2021</vt:lpstr>
      <vt:lpstr>Verzoek verlenging afkoelingsperiode (1) </vt:lpstr>
      <vt:lpstr>Verzoek verlenging afkoelingsperiode (2) </vt:lpstr>
      <vt:lpstr>Machtigingsverzoek artikel 42a Fw</vt:lpstr>
      <vt:lpstr>Machtigingsverzoek artikel 42a Fw</vt:lpstr>
      <vt:lpstr>Verzoek tweede verlenging afkoelingsperiode</vt:lpstr>
      <vt:lpstr>Systeem van artikel 378 Fw </vt:lpstr>
      <vt:lpstr>Aanbieding akkoord</vt:lpstr>
      <vt:lpstr>Homologatiezitting</vt:lpstr>
      <vt:lpstr>Homologatiezitting</vt:lpstr>
      <vt:lpstr>Homologatievonnis (25-2-2022)</vt:lpstr>
    </vt:vector>
  </TitlesOfParts>
  <Company>NautaDutilh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Beschikkingen van de rechtbank Den Haag</dc:title>
  <dc:creator>Robert van Galen</dc:creator>
  <cp:lastModifiedBy>Robert van Galen</cp:lastModifiedBy>
  <cp:revision>10</cp:revision>
  <dcterms:created xsi:type="dcterms:W3CDTF">2021-11-25T18:17:40Z</dcterms:created>
  <dcterms:modified xsi:type="dcterms:W3CDTF">2022-06-02T11:03:32Z</dcterms:modified>
</cp:coreProperties>
</file>