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0" r:id="rId3"/>
    <p:sldId id="257" r:id="rId4"/>
    <p:sldId id="291" r:id="rId5"/>
    <p:sldId id="260" r:id="rId6"/>
    <p:sldId id="258" r:id="rId7"/>
    <p:sldId id="259" r:id="rId8"/>
    <p:sldId id="285" r:id="rId9"/>
    <p:sldId id="281" r:id="rId10"/>
    <p:sldId id="261" r:id="rId11"/>
    <p:sldId id="282" r:id="rId12"/>
    <p:sldId id="267" r:id="rId13"/>
    <p:sldId id="270" r:id="rId14"/>
    <p:sldId id="283" r:id="rId15"/>
    <p:sldId id="268" r:id="rId16"/>
    <p:sldId id="286" r:id="rId17"/>
    <p:sldId id="287" r:id="rId18"/>
    <p:sldId id="288" r:id="rId19"/>
    <p:sldId id="269" r:id="rId20"/>
    <p:sldId id="289" r:id="rId21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9E84"/>
    <a:srgbClr val="484848"/>
    <a:srgbClr val="88CB93"/>
    <a:srgbClr val="F6D35B"/>
    <a:srgbClr val="FD3D6E"/>
    <a:srgbClr val="76FD9E"/>
    <a:srgbClr val="78C6E5"/>
    <a:srgbClr val="C697FF"/>
    <a:srgbClr val="5EC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3" autoAdjust="0"/>
    <p:restoredTop sz="97404" autoAdjust="0"/>
  </p:normalViewPr>
  <p:slideViewPr>
    <p:cSldViewPr snapToGrid="0">
      <p:cViewPr varScale="1">
        <p:scale>
          <a:sx n="156" d="100"/>
          <a:sy n="156" d="100"/>
        </p:scale>
        <p:origin x="564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2" d="100"/>
          <a:sy n="112" d="100"/>
        </p:scale>
        <p:origin x="524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9E2667E-FE79-BF2D-04DD-1FEE96E7D3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80394DD-E393-1BDF-B334-610EDF8D57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2C948-033D-4A45-B9B6-D81A62CE968B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512B9D6-24DB-DC0A-515C-324DCAB68E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74EBA60-645C-796D-C267-E2A479F907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00EE3-B7EE-4F5F-942A-8B3AE89BAD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727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5:39:27.1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24575,'3'0'-3222,"5"0"3222,1 0-4969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5:39:28.5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254A7-14A6-4A35-9877-D29E55425347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BEC21-E387-4625-912E-524504BA5D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920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5BD94-9418-4DB4-BE61-89D390646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994039C-D196-4C5F-8F47-15BBDADD5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101CE6-8124-4289-9B2D-981399DAA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F109-E244-4449-89BF-0D194B0C0105}" type="datetime1">
              <a:rPr lang="nl-NL" smtClean="0"/>
              <a:t>20-06-2024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E1B095-7B5E-4BE5-A9D8-85C98063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605B6E-641B-481D-B410-79620DCD7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92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1C334-9A3E-45DE-A971-EF63372FE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C6F3C77-82C8-4CAF-905E-14DE42B37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6C7398-73AA-42D8-97DD-66B4A6D3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14C9-1DC9-4866-A2A9-DF7CD4347E1B}" type="datetime1">
              <a:rPr lang="nl-NL" smtClean="0"/>
              <a:t>20-06-2024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4390A8-2C6E-4BD6-B26F-5B5A6536C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281C25-7032-4F68-9762-C45A35AE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5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4B8E950-638E-408E-99D6-FC46887304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E569973-9005-469C-A5B9-67B4D6945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EFF992-D0E6-4CB8-800C-CF722B52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DB296-CCD9-42E7-9835-0F397AF2D427}" type="datetime1">
              <a:rPr lang="nl-NL" smtClean="0"/>
              <a:t>20-06-2024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306B96-96EF-4096-B79F-827FE94E5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AA7608-42E6-4DF4-AE46-59DE8EC9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336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4FBA4-F176-4612-9ACF-6508E2ADB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00">
                <a:solidFill>
                  <a:srgbClr val="439E84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8B2DDC-D393-441B-B0A7-3CA53D9A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86604"/>
          </a:xfrm>
        </p:spPr>
        <p:txBody>
          <a:bodyPr/>
          <a:lstStyle>
            <a:lvl1pPr>
              <a:defRPr>
                <a:solidFill>
                  <a:srgbClr val="484848"/>
                </a:solidFill>
              </a:defRPr>
            </a:lvl1pPr>
            <a:lvl2pPr>
              <a:defRPr>
                <a:solidFill>
                  <a:srgbClr val="484848"/>
                </a:solidFill>
              </a:defRPr>
            </a:lvl2pPr>
            <a:lvl3pPr>
              <a:defRPr>
                <a:solidFill>
                  <a:srgbClr val="484848"/>
                </a:solidFill>
              </a:defRPr>
            </a:lvl3pPr>
            <a:lvl4pPr>
              <a:defRPr>
                <a:solidFill>
                  <a:srgbClr val="484848"/>
                </a:solidFill>
              </a:defRPr>
            </a:lvl4pPr>
            <a:lvl5pPr>
              <a:defRPr>
                <a:solidFill>
                  <a:srgbClr val="484848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4604FA-8A28-4EF8-96C7-1BB216F9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1374-B84E-41CD-A7BC-7BD9BAE69E5E}" type="datetime1">
              <a:rPr lang="nl-NL" smtClean="0"/>
              <a:t>20-06-2024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D53C6F-EE27-4117-AA00-3127841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E50459-ED26-4702-9001-9ADF8882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24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48C0E9-B6B5-4DDC-A81C-241BC6E6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0B50FB-2E5F-44FA-9486-23B76455A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0D615E-5512-465F-B82E-990366C4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717D-DFBB-49FC-BE1F-95784BA097AC}" type="datetime1">
              <a:rPr lang="nl-NL" smtClean="0"/>
              <a:t>20-06-2024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BF00E8-538D-494B-B5B0-0FEA7415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16A2D8-AA6E-4ED9-A5E3-834D3218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973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6F209-7C87-49D7-9143-98CD2DDF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7432EA-E257-44E0-BA96-463BC11E4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D26D890-E92D-4F09-BBE5-D728F454F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6C083B-B8A2-4151-B5E8-A048F3B5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F74F-956B-404C-83C7-74889AD371C1}" type="datetime1">
              <a:rPr lang="nl-NL" smtClean="0"/>
              <a:t>20-06-2024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66C0E5-A79E-4018-A326-7345AC45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FB7A55-12AC-441B-B34A-6563E8277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79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496AD-39B0-41BC-8CFD-DD983FDF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21DAA0-7529-4AB0-BDCC-F7E090127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F524F7-BC55-4B9A-B3C4-5813234D3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7F7ACEA-3884-4BCC-B438-E8A7BAD3F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77E2212-92C2-4F33-99BF-F0177F820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194367F-206F-44EC-A8B5-BFB47FE49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3848-2C07-4F9C-9964-787D79CB53FD}" type="datetime1">
              <a:rPr lang="nl-NL" smtClean="0"/>
              <a:t>20-06-2024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3C40520-6C99-4C7C-8157-50A4BA1A2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72D39E5-4975-49D2-8EE5-A3000A16E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741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D1E5E-CD95-487A-9A0B-3B37D4724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6FE1AEF-3C1E-4B69-9BF0-6447A44C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3F2A-36A0-40B6-BB90-9458B6212ECD}" type="datetime1">
              <a:rPr lang="nl-NL" smtClean="0"/>
              <a:t>20-06-2024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242DD05-1E7B-4703-BCC0-2B853043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C9DF78C-C5C9-4117-B35E-74703CE5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02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A21BBC3-8C5D-46AA-B528-E4EE2003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949B-0B79-4B6D-8A3C-8E88F1D25B3A}" type="datetime1">
              <a:rPr lang="nl-NL" smtClean="0"/>
              <a:t>20-06-2024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878CBCB-4E05-4111-A8CE-39D20299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CE3D37-2CF3-4E2B-9789-CCF7FD57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809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FAC13-A22F-47DE-BA7D-E69646A6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AC0568-A4B0-44DB-AA96-34F29A4E6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5B59244-49AA-4279-BDBC-6934A3528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BE3B599-EBFC-436A-AA27-8B2618A5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E3A3-D1B7-4CFA-825E-8A55CC5A80A2}" type="datetime1">
              <a:rPr lang="nl-NL" smtClean="0"/>
              <a:t>20-06-2024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E8BFF0-5E8C-49CD-91EF-73C4C599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E5BCBC-067B-495C-B4D5-9B0BB79A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9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4B378-8399-4CC7-853D-73A38491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4192312-3836-42FC-9905-8FB968D53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80980CD-7896-4BA0-8E0B-705DB9A11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D4D7A7-217C-4BBD-AEAC-0466EBF14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9FF6-1348-42E4-9627-0B104A38E199}" type="datetime1">
              <a:rPr lang="nl-NL" smtClean="0"/>
              <a:t>20-06-2024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B9BD7E-9FB1-4E58-8E75-F6971D988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50D943-3A36-417C-B536-C15B09D3F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86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7BE6498-E939-4008-965A-01428BC79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330E7C-184D-489D-B3E9-6D58FD531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DAF7B1-FE52-4D06-9045-26AE4D181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029CC-0D4B-4CE9-8397-BF00A0115EE4}" type="datetime1">
              <a:rPr lang="nl-NL" smtClean="0"/>
              <a:t>20-06-2024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9163AA-1105-41A2-96DD-771A6A1E4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70FB35-BF71-44F0-98B9-E87DC5C42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F83DA-48AC-4BF2-A8DA-B60A6F4D0B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63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l.vankooten@hjlaw.n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jlaw.nl/" TargetMode="External"/><Relationship Id="rId4" Type="http://schemas.openxmlformats.org/officeDocument/2006/relationships/hyperlink" Target="mailto:a.jansen@hjlaw.n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>
            <a:extLst>
              <a:ext uri="{FF2B5EF4-FFF2-40B4-BE49-F238E27FC236}">
                <a16:creationId xmlns:a16="http://schemas.microsoft.com/office/drawing/2014/main" id="{DF179A36-595F-4C6F-A586-CFB3CB2410B3}"/>
              </a:ext>
            </a:extLst>
          </p:cNvPr>
          <p:cNvSpPr txBox="1"/>
          <p:nvPr/>
        </p:nvSpPr>
        <p:spPr>
          <a:xfrm flipV="1">
            <a:off x="838200" y="319406"/>
            <a:ext cx="10515600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nl-NL" sz="4300" b="1" kern="1200" spc="300" dirty="0">
              <a:solidFill>
                <a:srgbClr val="439E8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AD643B-548C-A22C-5738-BF686C69B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3313"/>
            <a:ext cx="10515600" cy="4718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nl-NL" sz="2800" b="0" baseline="0" dirty="0">
                <a:solidFill>
                  <a:srgbClr val="FFFFFF"/>
                </a:solidFill>
              </a:rPr>
              <a:t>	        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                </a:t>
            </a:r>
            <a:r>
              <a:rPr lang="en-US" sz="6000" b="1"/>
              <a:t>JIRA </a:t>
            </a:r>
            <a:r>
              <a:rPr lang="en-US" sz="6000" b="1" dirty="0"/>
              <a:t>Symposium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 algn="just">
              <a:buNone/>
            </a:pPr>
            <a:r>
              <a:rPr lang="en-US" sz="4000" b="1" dirty="0"/>
              <a:t>	   	    </a:t>
            </a:r>
            <a:r>
              <a:rPr lang="en-US" sz="4000" b="1" i="1" dirty="0">
                <a:solidFill>
                  <a:srgbClr val="439E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CONFLICTVAARDIG</a:t>
            </a:r>
          </a:p>
          <a:p>
            <a:pPr marL="0" indent="0" algn="just">
              <a:buNone/>
            </a:pPr>
            <a:endParaRPr lang="en-US" sz="4000" b="1" i="1" dirty="0">
              <a:solidFill>
                <a:srgbClr val="439E8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André Jansen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Loes van Kooten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F419E3BD-F97C-41DA-A421-9ABA007B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6294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2C3B2-3323-4F55-9ED0-23C41F31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4000" b="1" dirty="0">
                <a:solidFill>
                  <a:srgbClr val="439E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VA-model</a:t>
            </a:r>
            <a:endParaRPr lang="nl-NL" sz="4300" dirty="0">
              <a:solidFill>
                <a:srgbClr val="439E8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DF4EC1-CB16-4E8A-89D4-1CB2E5F3C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5832"/>
            <a:ext cx="8126507" cy="39762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					</a:t>
            </a:r>
          </a:p>
          <a:p>
            <a:pPr marL="0" indent="0">
              <a:buNone/>
            </a:pPr>
            <a:r>
              <a:rPr lang="en-US" dirty="0"/>
              <a:t>					   </a:t>
            </a:r>
            <a:r>
              <a:rPr lang="en-US" b="1" dirty="0" err="1"/>
              <a:t>K</a:t>
            </a:r>
            <a:r>
              <a:rPr lang="en-US" dirty="0" err="1"/>
              <a:t>ennis</a:t>
            </a:r>
            <a:r>
              <a:rPr lang="en-US" dirty="0"/>
              <a:t> 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nl-NL" dirty="0"/>
              <a:t>			     </a:t>
            </a:r>
            <a:r>
              <a:rPr lang="nl-NL" b="1" dirty="0"/>
              <a:t>A</a:t>
            </a:r>
            <a:r>
              <a:rPr lang="nl-NL" dirty="0"/>
              <a:t>ttitude 		   </a:t>
            </a:r>
            <a:r>
              <a:rPr lang="nl-NL" b="1" dirty="0"/>
              <a:t>V</a:t>
            </a:r>
            <a:r>
              <a:rPr lang="nl-NL" dirty="0"/>
              <a:t>aardigheden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36C8C25C-7A7A-4DD5-AFED-7EA84252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10</a:t>
            </a:fld>
            <a:endParaRPr lang="nl-NL"/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CD211D01-6D1E-AD23-8ED7-358CC24D2139}"/>
              </a:ext>
            </a:extLst>
          </p:cNvPr>
          <p:cNvSpPr/>
          <p:nvPr/>
        </p:nvSpPr>
        <p:spPr>
          <a:xfrm>
            <a:off x="4849013" y="2517510"/>
            <a:ext cx="3039930" cy="2021541"/>
          </a:xfrm>
          <a:prstGeom prst="triangle">
            <a:avLst>
              <a:gd name="adj" fmla="val 4882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40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F28F16-5866-F606-CDC9-2F51704E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Kennis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curator   /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bestuurder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E37276-654D-9308-D64F-800E3D475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Curator</a:t>
            </a:r>
          </a:p>
          <a:p>
            <a:pPr lvl="1"/>
            <a:r>
              <a:rPr lang="en-US" dirty="0" err="1"/>
              <a:t>juridische</a:t>
            </a:r>
            <a:r>
              <a:rPr lang="en-US" dirty="0"/>
              <a:t> expertise 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vrijwel</a:t>
            </a:r>
            <a:r>
              <a:rPr lang="en-US" dirty="0"/>
              <a:t>)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 van </a:t>
            </a:r>
            <a:r>
              <a:rPr lang="en-US" dirty="0" err="1"/>
              <a:t>gefailleerde</a:t>
            </a: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r>
              <a:rPr lang="en-US" dirty="0" err="1"/>
              <a:t>Bestuurder</a:t>
            </a:r>
            <a:endParaRPr lang="en-US" dirty="0"/>
          </a:p>
          <a:p>
            <a:pPr lvl="1"/>
            <a:r>
              <a:rPr lang="en-US" dirty="0" err="1"/>
              <a:t>gedetailleerde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 (</a:t>
            </a:r>
            <a:r>
              <a:rPr lang="en-US" dirty="0" err="1"/>
              <a:t>bedrijfsactiviteiten</a:t>
            </a:r>
            <a:r>
              <a:rPr lang="en-US" dirty="0"/>
              <a:t>) van </a:t>
            </a:r>
            <a:r>
              <a:rPr lang="en-US" dirty="0" err="1"/>
              <a:t>gefailleerde</a:t>
            </a:r>
            <a:endParaRPr lang="en-US" dirty="0"/>
          </a:p>
          <a:p>
            <a:pPr lvl="1"/>
            <a:r>
              <a:rPr lang="en-US" dirty="0"/>
              <a:t>(</a:t>
            </a:r>
            <a:r>
              <a:rPr lang="en-US" dirty="0" err="1"/>
              <a:t>vrijwel</a:t>
            </a:r>
            <a:r>
              <a:rPr lang="en-US" dirty="0"/>
              <a:t>)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juridische</a:t>
            </a:r>
            <a:r>
              <a:rPr lang="en-US" dirty="0"/>
              <a:t> </a:t>
            </a:r>
            <a:r>
              <a:rPr lang="en-US" dirty="0" err="1"/>
              <a:t>kennis</a:t>
            </a:r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980642-2174-A580-680D-5CD92954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61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6D832-39DC-4009-A1E4-597EBF49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Attitude curator </a:t>
            </a:r>
            <a:endParaRPr lang="nl-NL" sz="40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6899B9-99AD-4638-A160-64F720ED7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227"/>
            <a:ext cx="10515600" cy="3922084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Attitude curator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bestaat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uit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componenten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914400" lvl="1" indent="-457200">
              <a:lnSpc>
                <a:spcPct val="107000"/>
              </a:lnSpc>
              <a:buAutoNum type="arabicParenBoth"/>
              <a:tabLst>
                <a:tab pos="457200" algn="l"/>
              </a:tabLst>
            </a:pP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Cognitief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lnSpc>
                <a:spcPct val="107000"/>
              </a:lnSpc>
              <a:buAutoNum type="arabicParenBoth"/>
              <a:tabLst>
                <a:tab pos="457200" algn="l"/>
              </a:tabLst>
            </a:pP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Affectief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lnSpc>
                <a:spcPct val="107000"/>
              </a:lnSpc>
              <a:buAutoNum type="arabicParenBoth"/>
              <a:tabLst>
                <a:tab pos="457200" algn="l"/>
              </a:tabLst>
            </a:pP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Gedragsmatig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BE8F3C-7BD1-4950-AFD6-A995A502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12</a:t>
            </a:fld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DBF40B54-D787-72FD-A1B7-324801221911}"/>
                  </a:ext>
                </a:extLst>
              </p14:cNvPr>
              <p14:cNvContentPartPr/>
              <p14:nvPr/>
            </p14:nvContentPartPr>
            <p14:xfrm>
              <a:off x="650650" y="2750472"/>
              <a:ext cx="7560" cy="36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DBF40B54-D787-72FD-A1B7-3248012219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530" y="2744352"/>
                <a:ext cx="198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D1AC4FEC-77BF-A7F5-9AA6-EC076922E3ED}"/>
                  </a:ext>
                </a:extLst>
              </p14:cNvPr>
              <p14:cNvContentPartPr/>
              <p14:nvPr/>
            </p14:nvContentPartPr>
            <p14:xfrm>
              <a:off x="1411690" y="2106432"/>
              <a:ext cx="360" cy="36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D1AC4FEC-77BF-A7F5-9AA6-EC076922E3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5570" y="2100312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3553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BFEEC-3599-689E-78F4-D2F37869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Vaardigheden</a:t>
            </a:r>
            <a:b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nl-NL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42ABAB-559B-80FB-ADAD-8DCCB85CA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183"/>
            <a:ext cx="10515600" cy="3767634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tabLst>
                <a:tab pos="457200" algn="l"/>
              </a:tabLst>
            </a:pPr>
            <a:r>
              <a:rPr lang="nl-NL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Luisteren</a:t>
            </a:r>
          </a:p>
          <a:p>
            <a:pPr lvl="1">
              <a:lnSpc>
                <a:spcPct val="107000"/>
              </a:lnSpc>
              <a:tabLst>
                <a:tab pos="457200" algn="l"/>
              </a:tabLst>
            </a:pPr>
            <a:r>
              <a:rPr lang="nl-NL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en neutrale vragen</a:t>
            </a:r>
          </a:p>
          <a:p>
            <a:pPr lvl="1">
              <a:lnSpc>
                <a:spcPct val="107000"/>
              </a:lnSpc>
              <a:tabLst>
                <a:tab pos="457200" algn="l"/>
              </a:tabLst>
            </a:pPr>
            <a:r>
              <a:rPr lang="nl-NL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Metacommunicatie</a:t>
            </a:r>
          </a:p>
          <a:p>
            <a:pPr lvl="1">
              <a:lnSpc>
                <a:spcPct val="107000"/>
              </a:lnSpc>
              <a:tabLst>
                <a:tab pos="457200" algn="l"/>
              </a:tabLst>
            </a:pPr>
            <a:r>
              <a:rPr lang="nl-N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Herformuleren</a:t>
            </a:r>
          </a:p>
          <a:p>
            <a:pPr lvl="1">
              <a:lnSpc>
                <a:spcPct val="107000"/>
              </a:lnSpc>
              <a:tabLst>
                <a:tab pos="457200" algn="l"/>
              </a:tabLst>
            </a:pPr>
            <a:r>
              <a:rPr lang="nl-NL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Futuriseren</a:t>
            </a:r>
            <a:endParaRPr lang="nl-N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tabLst>
                <a:tab pos="457200" algn="l"/>
              </a:tabLst>
            </a:pPr>
            <a:r>
              <a:rPr lang="nl-NL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nog veel meer</a:t>
            </a:r>
            <a:endParaRPr lang="nl-N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107000"/>
              </a:lnSpc>
              <a:buNone/>
              <a:tabLst>
                <a:tab pos="457200" algn="l"/>
              </a:tabLst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B708DE-F777-8FD7-15F9-D6A082AF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870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9C023-D77B-213E-BA3D-686FF3DA0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Luisteren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24FF62-AA59-721A-8800-138863840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Zichtbaar</a:t>
            </a:r>
            <a:r>
              <a:rPr lang="en-US" dirty="0"/>
              <a:t>: </a:t>
            </a:r>
            <a:r>
              <a:rPr lang="en-US" dirty="0" err="1"/>
              <a:t>knikken</a:t>
            </a:r>
            <a:r>
              <a:rPr lang="en-US" dirty="0"/>
              <a:t>, </a:t>
            </a:r>
            <a:r>
              <a:rPr lang="en-US" dirty="0" err="1"/>
              <a:t>oogcontact</a:t>
            </a:r>
            <a:r>
              <a:rPr lang="en-US" dirty="0"/>
              <a:t> etc.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Hoorbaar</a:t>
            </a:r>
            <a:r>
              <a:rPr lang="en-US" dirty="0"/>
              <a:t>; </a:t>
            </a:r>
            <a:r>
              <a:rPr lang="en-US" dirty="0" err="1"/>
              <a:t>samenvatten</a:t>
            </a:r>
            <a:r>
              <a:rPr lang="en-US" dirty="0"/>
              <a:t>, </a:t>
            </a:r>
            <a:r>
              <a:rPr lang="en-US" dirty="0" err="1"/>
              <a:t>woorden</a:t>
            </a:r>
            <a:r>
              <a:rPr lang="en-US" dirty="0"/>
              <a:t> </a:t>
            </a:r>
            <a:r>
              <a:rPr lang="en-US" dirty="0" err="1"/>
              <a:t>herhalen</a:t>
            </a:r>
            <a:r>
              <a:rPr lang="en-US" dirty="0"/>
              <a:t>, etc. 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D7F166-BDC1-F176-61F3-E9EA5FFE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7779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C0DF9-B171-FF75-0700-D0B67DD9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Open en </a:t>
            </a:r>
            <a:r>
              <a:rPr lang="en-US" sz="4000" b="1" dirty="0" err="1"/>
              <a:t>neutrale</a:t>
            </a:r>
            <a:r>
              <a:rPr lang="en-US" sz="4000" b="1" dirty="0"/>
              <a:t> </a:t>
            </a:r>
            <a:r>
              <a:rPr lang="en-US" sz="4000" b="1" dirty="0" err="1"/>
              <a:t>vragen</a:t>
            </a:r>
            <a:endParaRPr lang="nl-NL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9517B0-5A88-2E54-0A36-D3755F2DC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346"/>
            <a:ext cx="10515600" cy="3810883"/>
          </a:xfrm>
        </p:spPr>
        <p:txBody>
          <a:bodyPr>
            <a:normAutofit/>
          </a:bodyPr>
          <a:lstStyle/>
          <a:p>
            <a:pPr indent="0" fontAlgn="base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None/>
            </a:pPr>
            <a:r>
              <a:rPr lang="nl-NL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nl-NL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raag beginnen met (= begrippen bevragen):</a:t>
            </a:r>
            <a:endParaRPr lang="nl-NL" dirty="0">
              <a:effectLst/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lvl="0" indent="484188" fontAlgn="base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à"/>
              <a:tabLst>
                <a:tab pos="177800" algn="l"/>
              </a:tabLst>
            </a:pPr>
            <a:r>
              <a:rPr lang="nl-NL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hoe</a:t>
            </a:r>
          </a:p>
          <a:p>
            <a:pPr lvl="0" indent="484188" fontAlgn="base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à"/>
              <a:tabLst>
                <a:tab pos="177800" algn="l"/>
              </a:tabLst>
            </a:pPr>
            <a:r>
              <a:rPr lang="nl-NL" spc="-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nl-NL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</a:p>
          <a:p>
            <a:pPr lvl="0" indent="484188" fontAlgn="base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à"/>
              <a:tabLst>
                <a:tab pos="177800" algn="l"/>
              </a:tabLst>
            </a:pPr>
            <a:r>
              <a:rPr lang="nl-NL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nl-NL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</a:t>
            </a:r>
            <a:endParaRPr lang="nl-NL" spc="-2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indent="484188" fontAlgn="base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à"/>
              <a:tabLst>
                <a:tab pos="177800" algn="l"/>
              </a:tabLst>
            </a:pPr>
            <a:r>
              <a:rPr lang="nl-NL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waar</a:t>
            </a:r>
            <a:endParaRPr lang="nl-NL" spc="-2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indent="484188" fontAlgn="base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à"/>
              <a:tabLst>
                <a:tab pos="177800" algn="l"/>
              </a:tabLst>
            </a:pPr>
            <a:r>
              <a:rPr lang="nl-NL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 maakt dat (= waarom)</a:t>
            </a:r>
            <a:endParaRPr lang="nl-NL" spc="-20" dirty="0">
              <a:effectLst/>
              <a:latin typeface="Calibri" panose="020F0502020204030204" pitchFamily="34" charset="0"/>
              <a:ea typeface="Symbol" panose="05050102010706020507" pitchFamily="18" charset="2"/>
              <a:cs typeface="Calibri" panose="020F0502020204030204" pitchFamily="34" charset="0"/>
            </a:endParaRPr>
          </a:p>
          <a:p>
            <a:endParaRPr lang="nl-NL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sz="9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9FFE28B-4D50-D600-644F-397E3C8C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977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06E86E-35FE-7B84-4126-2526F05D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/>
              <a:t>Metacommunicatie</a:t>
            </a:r>
            <a:r>
              <a:rPr lang="en-US" sz="4400" b="1" dirty="0"/>
              <a:t> / feedback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D5C99D-74F1-9939-1737-7D936BBB8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3486604"/>
          </a:xfrm>
        </p:spPr>
        <p:txBody>
          <a:bodyPr>
            <a:normAutofit/>
          </a:bodyPr>
          <a:lstStyle/>
          <a:p>
            <a:r>
              <a:rPr lang="en-US" dirty="0" err="1"/>
              <a:t>communicatie</a:t>
            </a:r>
            <a:r>
              <a:rPr lang="en-US" dirty="0"/>
              <a:t> over de </a:t>
            </a:r>
            <a:r>
              <a:rPr lang="en-US" dirty="0" err="1"/>
              <a:t>communicatie</a:t>
            </a:r>
            <a:r>
              <a:rPr lang="en-US" dirty="0"/>
              <a:t> </a:t>
            </a:r>
          </a:p>
          <a:p>
            <a:r>
              <a:rPr lang="en-US" dirty="0" err="1"/>
              <a:t>ook</a:t>
            </a:r>
            <a:r>
              <a:rPr lang="en-US" dirty="0"/>
              <a:t> om ‘het </a:t>
            </a:r>
            <a:r>
              <a:rPr lang="en-US" dirty="0" err="1"/>
              <a:t>spel</a:t>
            </a:r>
            <a:r>
              <a:rPr lang="en-US" dirty="0"/>
              <a:t>’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veranderen</a:t>
            </a:r>
            <a:endParaRPr lang="en-US" dirty="0"/>
          </a:p>
          <a:p>
            <a:endParaRPr lang="en-US" dirty="0"/>
          </a:p>
          <a:p>
            <a:pPr indent="0" fontAlgn="base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None/>
              <a:tabLst>
                <a:tab pos="2926080" algn="l"/>
              </a:tabLst>
            </a:pPr>
            <a:r>
              <a:rPr lang="nl-N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nl-NL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feitelijke en objectieve omschrijving</a:t>
            </a:r>
            <a:r>
              <a:rPr lang="nl-N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	- </a:t>
            </a:r>
            <a:r>
              <a:rPr lang="nl-NL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zie/hoor dat....</a:t>
            </a:r>
            <a:endParaRPr lang="nl-NL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indent="0" fontAlgn="base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None/>
              <a:tabLst>
                <a:tab pos="2926080" algn="l"/>
              </a:tabLst>
            </a:pPr>
            <a:r>
              <a:rPr lang="nl-NL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beschrijf </a:t>
            </a:r>
            <a:r>
              <a:rPr lang="nl-NL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 </a:t>
            </a:r>
            <a:r>
              <a:rPr lang="nl-NL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jou:			- </a:t>
            </a:r>
            <a:r>
              <a:rPr lang="nl-NL" i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 geeft mij het gevoel dat...</a:t>
            </a:r>
            <a:endParaRPr lang="nl-NL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indent="0" fontAlgn="base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None/>
              <a:tabLst>
                <a:tab pos="2926080" algn="l"/>
              </a:tabLst>
            </a:pPr>
            <a:r>
              <a:rPr lang="nl-NL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 en het </a:t>
            </a:r>
            <a:r>
              <a:rPr lang="nl-NL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gevolg </a:t>
            </a:r>
            <a:r>
              <a:rPr lang="nl-NL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daarvan:			- </a:t>
            </a:r>
            <a:r>
              <a:rPr lang="nl-NL" i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gevolg is dat ik...</a:t>
            </a:r>
            <a:endParaRPr lang="nl-NL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E4212E-757B-E638-B737-4EE7DA35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205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7A535-9D42-2603-C51A-6378118E1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/>
              <a:t>Positief</a:t>
            </a:r>
            <a:r>
              <a:rPr lang="en-US" sz="4000" b="1" dirty="0"/>
              <a:t> </a:t>
            </a:r>
            <a:r>
              <a:rPr lang="en-US" sz="4000" b="1" dirty="0" err="1"/>
              <a:t>herformuleren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429C9D-3D59-1817-3317-A4729A2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Onderliggende</a:t>
            </a:r>
            <a:r>
              <a:rPr lang="en-US" dirty="0"/>
              <a:t> </a:t>
            </a:r>
            <a:r>
              <a:rPr lang="en-US" dirty="0" err="1"/>
              <a:t>belangen</a:t>
            </a:r>
            <a:r>
              <a:rPr lang="en-US" dirty="0"/>
              <a:t> / </a:t>
            </a:r>
            <a:r>
              <a:rPr lang="en-US" dirty="0" err="1"/>
              <a:t>behoeften</a:t>
            </a:r>
            <a:r>
              <a:rPr lang="en-US" dirty="0"/>
              <a:t> / </a:t>
            </a:r>
            <a:r>
              <a:rPr lang="en-US" dirty="0" err="1"/>
              <a:t>wensen</a:t>
            </a:r>
            <a:r>
              <a:rPr lang="en-US" dirty="0"/>
              <a:t> </a:t>
            </a:r>
            <a:r>
              <a:rPr lang="en-US" dirty="0" err="1"/>
              <a:t>inzichtelijk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door:</a:t>
            </a:r>
          </a:p>
          <a:p>
            <a:pPr lvl="1"/>
            <a:r>
              <a:rPr lang="en-US" dirty="0"/>
              <a:t>‘het </a:t>
            </a:r>
            <a:r>
              <a:rPr lang="en-US" dirty="0" err="1"/>
              <a:t>vuil</a:t>
            </a:r>
            <a:r>
              <a:rPr lang="en-US" dirty="0"/>
              <a:t>’ </a:t>
            </a:r>
            <a:r>
              <a:rPr lang="en-US" dirty="0" err="1"/>
              <a:t>eruit</a:t>
            </a:r>
            <a:endParaRPr lang="en-US" dirty="0"/>
          </a:p>
          <a:p>
            <a:pPr lvl="1"/>
            <a:r>
              <a:rPr lang="en-US" dirty="0"/>
              <a:t>‘de </a:t>
            </a:r>
            <a:r>
              <a:rPr lang="en-US" dirty="0" err="1"/>
              <a:t>ander</a:t>
            </a:r>
            <a:r>
              <a:rPr lang="en-US" dirty="0"/>
              <a:t>’ </a:t>
            </a:r>
            <a:r>
              <a:rPr lang="en-US" dirty="0" err="1"/>
              <a:t>eruit</a:t>
            </a:r>
            <a:endParaRPr lang="en-US" dirty="0"/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check </a:t>
            </a:r>
            <a:r>
              <a:rPr lang="en-US" dirty="0" err="1">
                <a:sym typeface="Wingdings" panose="05000000000000000000" pitchFamily="2" charset="2"/>
              </a:rPr>
              <a:t>belangrijk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klopt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dat</a:t>
            </a:r>
            <a:r>
              <a:rPr lang="en-US" dirty="0">
                <a:sym typeface="Wingdings" panose="05000000000000000000" pitchFamily="2" charset="2"/>
              </a:rPr>
              <a:t>?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BB2AAC-4986-919B-3AB7-50EFB39A0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901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E2747-D944-EA61-F4AE-BB7079CA6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/>
              <a:t>Futuriseren</a:t>
            </a:r>
            <a:r>
              <a:rPr lang="en-US" sz="4400" b="1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BBA91E-F6A1-34D4-CC76-261846727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Stel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/</a:t>
            </a:r>
            <a:r>
              <a:rPr lang="en-US" dirty="0" err="1"/>
              <a:t>niet</a:t>
            </a:r>
            <a:r>
              <a:rPr lang="en-US" dirty="0"/>
              <a:t>… , </a:t>
            </a:r>
          </a:p>
          <a:p>
            <a:pPr lvl="1"/>
            <a:r>
              <a:rPr lang="en-US" dirty="0"/>
              <a:t>wat 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/>
              <a:t>daarvan</a:t>
            </a:r>
            <a:r>
              <a:rPr lang="en-US" dirty="0"/>
              <a:t> het </a:t>
            </a:r>
            <a:r>
              <a:rPr lang="en-US" dirty="0" err="1"/>
              <a:t>gevolg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hoe 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van </a:t>
            </a:r>
            <a:r>
              <a:rPr lang="en-US" dirty="0" err="1"/>
              <a:t>invloed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wat 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u </a:t>
            </a:r>
            <a:r>
              <a:rPr lang="en-US" dirty="0" err="1"/>
              <a:t>betekenen</a:t>
            </a:r>
            <a:r>
              <a:rPr lang="en-US" dirty="0"/>
              <a:t>? </a:t>
            </a:r>
          </a:p>
          <a:p>
            <a:pPr lvl="1"/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maak</a:t>
            </a:r>
            <a:r>
              <a:rPr lang="en-US" dirty="0"/>
              <a:t> je </a:t>
            </a:r>
            <a:r>
              <a:rPr lang="en-US" dirty="0" err="1"/>
              <a:t>je</a:t>
            </a:r>
            <a:r>
              <a:rPr lang="en-US" dirty="0"/>
              <a:t> dan </a:t>
            </a:r>
            <a:r>
              <a:rPr lang="en-US" dirty="0" err="1"/>
              <a:t>zorgen</a:t>
            </a:r>
            <a:r>
              <a:rPr lang="en-US" dirty="0"/>
              <a:t> over? 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50F65A-9243-9CB4-90DF-34B47F53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161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2C298-D81D-2D02-48EC-F036C2740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Conclusie</a:t>
            </a:r>
            <a:endParaRPr lang="nl-NL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AD2A10-46ED-F716-2C1D-EB79992B4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57"/>
            <a:ext cx="10515600" cy="3699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Als </a:t>
            </a:r>
            <a:r>
              <a:rPr lang="en-US" sz="2400" dirty="0" err="1"/>
              <a:t>inhoudelijk</a:t>
            </a:r>
            <a:r>
              <a:rPr lang="en-US" sz="2400" dirty="0"/>
              <a:t> </a:t>
            </a:r>
            <a:r>
              <a:rPr lang="en-US" sz="2400" dirty="0" err="1"/>
              <a:t>overleg</a:t>
            </a:r>
            <a:r>
              <a:rPr lang="en-US" sz="2400" dirty="0"/>
              <a:t> </a:t>
            </a:r>
            <a:r>
              <a:rPr lang="en-US" sz="2400" dirty="0" err="1"/>
              <a:t>onvoldoende</a:t>
            </a:r>
            <a:r>
              <a:rPr lang="en-US" sz="2400" dirty="0"/>
              <a:t> </a:t>
            </a:r>
            <a:r>
              <a:rPr lang="en-US" sz="2400" dirty="0" err="1"/>
              <a:t>werkt</a:t>
            </a:r>
            <a:r>
              <a:rPr lang="en-US" sz="2400" dirty="0"/>
              <a:t>; </a:t>
            </a:r>
          </a:p>
          <a:p>
            <a:pPr marL="0" indent="0">
              <a:buNone/>
            </a:pPr>
            <a:r>
              <a:rPr lang="nl-NL" sz="2400" b="1" dirty="0"/>
              <a:t>	</a:t>
            </a:r>
          </a:p>
          <a:p>
            <a:pPr marL="0" indent="0">
              <a:buNone/>
            </a:pPr>
            <a:r>
              <a:rPr lang="nl-NL" sz="2400" b="1" dirty="0">
                <a:sym typeface="Wingdings" panose="05000000000000000000" pitchFamily="2" charset="2"/>
              </a:rPr>
              <a:t>			 probeer iets anders!</a:t>
            </a:r>
            <a:endParaRPr lang="nl-NL" sz="2400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AB3EDE-66ED-7B86-4B81-DDF95BF6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594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4D64F-6DEC-801C-333A-878006DA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Programma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F5F23D-4C66-4C89-4FBB-4E3D9D267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224" y="1825625"/>
            <a:ext cx="10515600" cy="3486604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Introductie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Wat is een conflict?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Hoe ontstaat een conflict?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Conflictstijlen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Vaardigheden, tips &amp; tricks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227DD58-6146-AF94-13D8-9A740FF3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088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66BD0-0825-7E75-27C8-F88CACC6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Dank voor </a:t>
            </a:r>
            <a:r>
              <a:rPr lang="en-US" sz="4000" b="1" dirty="0" err="1"/>
              <a:t>jullie</a:t>
            </a:r>
            <a:r>
              <a:rPr lang="en-US" sz="4000" b="1" dirty="0"/>
              <a:t> </a:t>
            </a:r>
            <a:r>
              <a:rPr lang="en-US" sz="4000" b="1" dirty="0" err="1"/>
              <a:t>aandacht</a:t>
            </a:r>
            <a:r>
              <a:rPr lang="en-US" sz="4000" b="1" dirty="0"/>
              <a:t>!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1850BAD-4C98-FE37-A03E-0254378B0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374" y="1559736"/>
            <a:ext cx="4888553" cy="348615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A9DC053-404D-4E3B-7C3C-A677CBDC1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20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79C0580-8576-D94F-A924-61BC0864B3FC}"/>
              </a:ext>
            </a:extLst>
          </p:cNvPr>
          <p:cNvSpPr txBox="1"/>
          <p:nvPr/>
        </p:nvSpPr>
        <p:spPr>
          <a:xfrm>
            <a:off x="7243863" y="3577501"/>
            <a:ext cx="3547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hlinkClick r:id="rId3"/>
              </a:rPr>
              <a:t>l.vankooten@hjlaw.nl</a:t>
            </a:r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dirty="0">
                <a:hlinkClick r:id="rId4"/>
              </a:rPr>
              <a:t>a.jansen@hjlaw.nl</a:t>
            </a:r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dirty="0">
                <a:hlinkClick r:id="rId5"/>
              </a:rPr>
              <a:t>www.hjlaw.nl</a:t>
            </a:r>
            <a:endParaRPr lang="nl-NL" dirty="0"/>
          </a:p>
          <a:p>
            <a:pPr algn="just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419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368308-92B7-47C2-B456-5F03360FA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439E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Conflict (I)</a:t>
            </a:r>
            <a:endParaRPr lang="nl-NL" sz="4000" b="1" dirty="0">
              <a:solidFill>
                <a:srgbClr val="439E8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776247-DA2E-4B6B-BCA0-997350E21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077"/>
            <a:ext cx="10515600" cy="414611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 is </a:t>
            </a:r>
            <a:r>
              <a:rPr lang="en-US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conflict?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nl-NL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strijd of verschil van mening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nl-NL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 twee of meer partijen doelen of aspiraties nastreven, belangen hebben of waarden voorstaan, die niet met elkaar te verenigen zijn of lijken.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400" b="1" dirty="0">
              <a:solidFill>
                <a:srgbClr val="484848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nl-NL" dirty="0">
              <a:solidFill>
                <a:srgbClr val="4848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36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79718A-32C2-9FB6-ED1E-AC02DBED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439E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Conflict (II)</a:t>
            </a:r>
            <a:endParaRPr lang="nl-NL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BB10D-DBE5-B561-0145-C77E6B062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b="1" dirty="0">
                <a:solidFill>
                  <a:srgbClr val="484848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Hoe herken je een conflict? 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arenBoth"/>
            </a:pPr>
            <a:r>
              <a:rPr lang="nl-NL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Verstoorde communicatie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arenBoth"/>
            </a:pPr>
            <a:r>
              <a:rPr lang="nl-NL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Verschillende behoeftes, inzichten, gevoelens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arenBoth"/>
            </a:pPr>
            <a:r>
              <a:rPr lang="nl-NL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Negatieve emoties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arenBoth"/>
            </a:pPr>
            <a:r>
              <a:rPr lang="nl-NL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Polarisatie (zwart / wit denken)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Both"/>
            </a:pPr>
            <a:r>
              <a:rPr lang="nl-NL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Fundamentele attributiefout (= neiging om gedraging van een ander toe te schrijven aan zijn persoonlijkheid, terwijl je je eigen verwijtbare gedraging toeschrijft aan oorzaken die buiten jezelf liggen)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D3B1D0-7F48-416A-2B76-2D6E914F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33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77DBE-27C3-4E5F-98D0-4AB05CD2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5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oorzaken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conflict</a:t>
            </a:r>
            <a:endParaRPr lang="nl-NL" sz="4000" dirty="0">
              <a:solidFill>
                <a:srgbClr val="439E8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52BB5F-F992-48E4-B1AD-6D6ABAEB8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428" y="1340285"/>
            <a:ext cx="10410371" cy="395822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endParaRPr lang="nl-NL" sz="2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Both"/>
              <a:tabLst>
                <a:tab pos="457200" algn="l"/>
              </a:tabLst>
            </a:pPr>
            <a:r>
              <a:rPr lang="nl-NL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Miscommunicatie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Both"/>
              <a:tabLst>
                <a:tab pos="457200" algn="l"/>
              </a:tabLst>
            </a:pPr>
            <a:r>
              <a:rPr lang="nl-NL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Botsende ego’s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Both"/>
              <a:tabLst>
                <a:tab pos="457200" algn="l"/>
              </a:tabLst>
            </a:pPr>
            <a:r>
              <a:rPr lang="nl-NL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Gebrek aan waardering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Both"/>
              <a:tabLst>
                <a:tab pos="457200" algn="l"/>
              </a:tabLst>
            </a:pPr>
            <a:r>
              <a:rPr lang="nl-NL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Gebrek aan vertrouwen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Both"/>
              <a:tabLst>
                <a:tab pos="457200" algn="l"/>
              </a:tabLst>
            </a:pPr>
            <a:r>
              <a:rPr lang="nl-NL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Tijdgebrek/druk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Wat valt op? </a:t>
            </a:r>
            <a:endParaRPr lang="nl-N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4A097B66-C875-4E03-82F1-540CA9F3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503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1E95A-1F76-4193-B626-617C3628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74829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39E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Aanpak</a:t>
            </a:r>
            <a:r>
              <a:rPr lang="en-US" sz="4000" b="1" dirty="0">
                <a:solidFill>
                  <a:srgbClr val="439E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conflict</a:t>
            </a:r>
            <a:endParaRPr lang="nl-NL" sz="4000" dirty="0">
              <a:solidFill>
                <a:srgbClr val="439E8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7BEC82EA-3E9E-42A5-B00B-A8975C9A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6</a:t>
            </a:fld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405F177-FC2C-9147-45EC-FA20C1EBC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37290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getraind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 </a:t>
            </a:r>
            <a:r>
              <a:rPr lang="en-US" sz="2400" b="1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inhoud</a:t>
            </a:r>
            <a:r>
              <a:rPr lang="nl-NL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dus: </a:t>
            </a:r>
            <a:endParaRPr lang="nl-N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nl-NL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nl-N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rgumenten verzamelen </a:t>
            </a:r>
            <a:r>
              <a:rPr lang="nl-N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l-NL" i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zie overeenkomst; X</a:t>
            </a:r>
            <a:r>
              <a:rPr lang="nl-NL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heeft recht op (…), nee Y (…)</a:t>
            </a:r>
            <a:endParaRPr lang="nl-N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nl-N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bewijs ter onderbouwing argumenten </a:t>
            </a:r>
            <a:r>
              <a:rPr lang="nl-N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nl-N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getuigenverklaringen, e-mails, etc. </a:t>
            </a:r>
            <a:endParaRPr lang="nl-N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nl-N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extra; jurisprudentie, literatuur</a:t>
            </a:r>
            <a:endParaRPr lang="nl-N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nl-N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etc. etc. </a:t>
            </a:r>
            <a:endParaRPr lang="nl-N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terwijl een conflict zoveel meer is dan ‘</a:t>
            </a:r>
            <a:r>
              <a:rPr lang="nl-N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inhoud</a:t>
            </a:r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nl-NL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--&gt; wat dan?  </a:t>
            </a:r>
            <a:endParaRPr lang="nl-N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nl-NL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nl-NL" dirty="0">
              <a:solidFill>
                <a:srgbClr val="4848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nl-NL" dirty="0">
              <a:solidFill>
                <a:srgbClr val="4848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9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A2E84-B0AA-44D1-8070-BD951D9E3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303"/>
            <a:ext cx="10515600" cy="1091385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439E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Conflict </a:t>
            </a:r>
            <a:r>
              <a:rPr lang="en-US" sz="4400" b="1" dirty="0" err="1">
                <a:solidFill>
                  <a:srgbClr val="439E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visueel</a:t>
            </a:r>
            <a:br>
              <a:rPr lang="en-US" sz="4400" b="1" dirty="0">
                <a:solidFill>
                  <a:srgbClr val="439E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400" b="1" dirty="0">
                <a:solidFill>
                  <a:srgbClr val="439E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nl-NL" sz="4300" b="1" dirty="0">
              <a:solidFill>
                <a:srgbClr val="439E8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31A09FC8-EE4C-403F-B271-78AFC1AB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7</a:t>
            </a:fld>
            <a:endParaRPr lang="nl-NL"/>
          </a:p>
        </p:txBody>
      </p:sp>
      <p:pic>
        <p:nvPicPr>
          <p:cNvPr id="1028" name="Picture 4" descr="ijsberg, boven en onder water | Klasse(n)Kracht">
            <a:extLst>
              <a:ext uri="{FF2B5EF4-FFF2-40B4-BE49-F238E27FC236}">
                <a16:creationId xmlns:a16="http://schemas.microsoft.com/office/drawing/2014/main" id="{F71B5049-18D3-8D16-615D-EC6DCEA6E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74" y="1225634"/>
            <a:ext cx="7158252" cy="399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87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82E8A-79F3-2DBB-8E58-9C43A11EF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solidFill>
                  <a:srgbClr val="439E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Conflictstijlen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D67C9AF-F6D3-3B05-8379-FBB46FCD8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8</a:t>
            </a:fld>
            <a:endParaRPr lang="nl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1D2923-1302-1A87-6454-CD6450CA00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91" y="1685925"/>
            <a:ext cx="6610818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20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EB02A-62C2-77D3-2D76-DF28B31A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solidFill>
                  <a:srgbClr val="439E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Teken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opdracht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 </a:t>
            </a:r>
            <a:r>
              <a:rPr lang="en-US" sz="3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stilte</a:t>
            </a:r>
            <a:r>
              <a:rPr lang="en-US" sz="3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nl-NL" sz="3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2B148D-27FA-14AD-5CA9-9B86FBA18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Huis</a:t>
            </a:r>
          </a:p>
          <a:p>
            <a:r>
              <a:rPr lang="en-US" dirty="0"/>
              <a:t>Boom</a:t>
            </a:r>
          </a:p>
          <a:p>
            <a:r>
              <a:rPr lang="en-US" dirty="0" err="1"/>
              <a:t>Beest</a:t>
            </a:r>
            <a:endParaRPr lang="en-US" dirty="0"/>
          </a:p>
          <a:p>
            <a:r>
              <a:rPr lang="en-US" dirty="0" err="1"/>
              <a:t>Handtekening</a:t>
            </a:r>
            <a:endParaRPr lang="en-US" dirty="0"/>
          </a:p>
          <a:p>
            <a:r>
              <a:rPr lang="en-US" dirty="0" err="1"/>
              <a:t>Cijfer</a:t>
            </a: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5FBCCA3-D7BA-5DDF-2078-3640C653D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83DA-48AC-4BF2-A8DA-B60A6F4D0B6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4945656"/>
      </p:ext>
    </p:extLst>
  </p:cSld>
  <p:clrMapOvr>
    <a:masterClrMapping/>
  </p:clrMapOvr>
</p:sld>
</file>

<file path=ppt/theme/theme1.xml><?xml version="1.0" encoding="utf-8"?>
<a:theme xmlns:a="http://schemas.openxmlformats.org/drawingml/2006/main" name="Thema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J lettertype di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2" id="{672EEEA7-A3D2-4528-B88C-D9F669129AAD}" vid="{D632DFB1-5894-47B7-B120-4A82E539A2E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TM04033917[[fn=Berlijn]]</Template>
  <TotalTime>1281</TotalTime>
  <Words>534</Words>
  <Application>Microsoft Office PowerPoint</Application>
  <PresentationFormat>Breedbeeld</PresentationFormat>
  <Paragraphs>138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Aptos</vt:lpstr>
      <vt:lpstr>Arial</vt:lpstr>
      <vt:lpstr>Calibri</vt:lpstr>
      <vt:lpstr>Tahoma</vt:lpstr>
      <vt:lpstr>Times New Roman</vt:lpstr>
      <vt:lpstr>Wingdings</vt:lpstr>
      <vt:lpstr>Thema2</vt:lpstr>
      <vt:lpstr>PowerPoint-presentatie</vt:lpstr>
      <vt:lpstr>Programma </vt:lpstr>
      <vt:lpstr>Conflict (I)</vt:lpstr>
      <vt:lpstr>Conflict (II)</vt:lpstr>
      <vt:lpstr>Top 5 oorzaken conflict</vt:lpstr>
      <vt:lpstr>Aanpak conflict</vt:lpstr>
      <vt:lpstr>Conflict visueel  </vt:lpstr>
      <vt:lpstr>Conflictstijlen</vt:lpstr>
      <vt:lpstr>Tekenopdracht  (in stilte)</vt:lpstr>
      <vt:lpstr> KVA-model</vt:lpstr>
      <vt:lpstr>Kennis curator   /   bestuurder</vt:lpstr>
      <vt:lpstr>Attitude curator </vt:lpstr>
      <vt:lpstr> Vaardigheden </vt:lpstr>
      <vt:lpstr>Luisteren</vt:lpstr>
      <vt:lpstr>Open en neutrale vragen</vt:lpstr>
      <vt:lpstr>Metacommunicatie / feedback</vt:lpstr>
      <vt:lpstr>Positief herformuleren</vt:lpstr>
      <vt:lpstr>Futuriseren </vt:lpstr>
      <vt:lpstr>Conclusie</vt:lpstr>
      <vt:lpstr>Dank voor jullie aandacht!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>André Jansen (HJ Advocaten)</cp:lastModifiedBy>
  <cp:revision>84</cp:revision>
  <cp:lastPrinted>2024-06-19T14:29:20Z</cp:lastPrinted>
  <dcterms:created xsi:type="dcterms:W3CDTF">2021-12-23T10:34:15Z</dcterms:created>
  <dcterms:modified xsi:type="dcterms:W3CDTF">2024-06-20T08:29:10Z</dcterms:modified>
</cp:coreProperties>
</file>